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09" r:id="rId2"/>
    <p:sldId id="258" r:id="rId3"/>
    <p:sldId id="354" r:id="rId4"/>
    <p:sldId id="310" r:id="rId5"/>
    <p:sldId id="312" r:id="rId6"/>
    <p:sldId id="313" r:id="rId7"/>
    <p:sldId id="355" r:id="rId8"/>
    <p:sldId id="314" r:id="rId9"/>
    <p:sldId id="315" r:id="rId10"/>
    <p:sldId id="316" r:id="rId11"/>
    <p:sldId id="317" r:id="rId12"/>
    <p:sldId id="318" r:id="rId13"/>
    <p:sldId id="319" r:id="rId14"/>
    <p:sldId id="356" r:id="rId15"/>
    <p:sldId id="323" r:id="rId16"/>
    <p:sldId id="324" r:id="rId17"/>
    <p:sldId id="322" r:id="rId18"/>
    <p:sldId id="321" r:id="rId19"/>
    <p:sldId id="363" r:id="rId20"/>
    <p:sldId id="332" r:id="rId21"/>
    <p:sldId id="331" r:id="rId22"/>
    <p:sldId id="357" r:id="rId23"/>
    <p:sldId id="358" r:id="rId24"/>
    <p:sldId id="359" r:id="rId25"/>
    <p:sldId id="360" r:id="rId26"/>
    <p:sldId id="361" r:id="rId27"/>
    <p:sldId id="362" r:id="rId28"/>
    <p:sldId id="334" r:id="rId29"/>
    <p:sldId id="335" r:id="rId30"/>
    <p:sldId id="342" r:id="rId31"/>
    <p:sldId id="341" r:id="rId32"/>
    <p:sldId id="340" r:id="rId33"/>
    <p:sldId id="333" r:id="rId34"/>
    <p:sldId id="327" r:id="rId35"/>
    <p:sldId id="364" r:id="rId36"/>
    <p:sldId id="345" r:id="rId37"/>
    <p:sldId id="366" r:id="rId38"/>
    <p:sldId id="369" r:id="rId39"/>
    <p:sldId id="367" r:id="rId40"/>
    <p:sldId id="370" r:id="rId41"/>
    <p:sldId id="368" r:id="rId42"/>
    <p:sldId id="348" r:id="rId43"/>
    <p:sldId id="346" r:id="rId44"/>
    <p:sldId id="347" r:id="rId45"/>
    <p:sldId id="371" r:id="rId46"/>
    <p:sldId id="372" r:id="rId47"/>
    <p:sldId id="373" r:id="rId48"/>
    <p:sldId id="374" r:id="rId49"/>
    <p:sldId id="375" r:id="rId50"/>
    <p:sldId id="376" r:id="rId51"/>
    <p:sldId id="278" r:id="rId52"/>
    <p:sldId id="260" r:id="rId5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98C1E-DA1B-4B19-8091-A1FC2798874E}" v="373" dt="2023-01-15T17:40:12.645"/>
    <p1510:client id="{1093625C-E70F-4FD7-9703-156374E5441C}" v="832" dt="2023-01-15T01:33:39.360"/>
    <p1510:client id="{3278CA0D-80DC-A741-6469-A80621685A38}" v="1837" dt="2023-01-18T02:32:07.457"/>
    <p1510:client id="{4C7B3C6C-E2F1-24DC-1E60-C0F52A1BB1C1}" v="901" dt="2023-01-15T19:54:22.322"/>
    <p1510:client id="{575880DB-9F95-0074-E2EA-56E18ED3E2C0}" v="673" dt="2023-01-17T16:14:37.153"/>
    <p1510:client id="{A12D2EFA-45E0-F8F9-57A9-A4C3D875EB08}" v="167" dt="2023-01-17T15:33:52.122"/>
    <p1510:client id="{BE2DE5C1-2E88-3C04-34CD-5EBACBB53EB9}" v="2787" dt="2023-01-18T01:01:17.607"/>
    <p1510:client id="{C2804C31-F187-8B98-35BA-CF475EFA060E}" v="169" dt="2023-01-18T02:32:09.105"/>
    <p1510:client id="{EF9AD1FC-5449-BAA0-4D6A-C1818BC24E53}" v="423" dt="2023-01-15T17:40:23.331"/>
    <p1510:client id="{F577F846-1D02-D05E-ECEC-891765C0461F}" v="1117" dt="2023-01-17T04:40:15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17/01/2023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17/01/2023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831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950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82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43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545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56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35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62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17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35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3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515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269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0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969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44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001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515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61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4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54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552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78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11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801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5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697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717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94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20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5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846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510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58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480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345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83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5790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340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0561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452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42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71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93111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951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39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00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4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bitbucket.org/luisteofilo/systems-integration/branch/master?dest=tp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native.com/python-postgresql-tutorial/" TargetMode="External"/><Relationship Id="rId5" Type="http://schemas.openxmlformats.org/officeDocument/2006/relationships/hyperlink" Target="https://flask-cors.readthedocs.io/en/latest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ostgis.net/docs/ST_MakeEnvelope.html" TargetMode="External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-161416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5613" y="2673927"/>
            <a:ext cx="5486400" cy="552329"/>
          </a:xfrm>
        </p:spPr>
        <p:txBody>
          <a:bodyPr>
            <a:normAutofit/>
          </a:bodyPr>
          <a:lstStyle/>
          <a:p>
            <a:r>
              <a:rPr lang="pt-PT" sz="25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INTEGRAÇÃO DE SISTEMAS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44052" y="4169350"/>
            <a:ext cx="5143500" cy="40474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pt-PT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Filmes</a:t>
            </a:r>
            <a:endParaRPr lang="pt-PT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INTEGRAÇÃO DE SISTEMAS </a:t>
            </a:r>
            <a:r>
              <a:rPr lang="pt-PT" sz="110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23421 – Gabriel </a:t>
            </a:r>
            <a:r>
              <a:rPr lang="pt-PT" sz="1100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Bastianelle</a:t>
            </a:r>
            <a:endParaRPr lang="pt-PT" sz="1100">
              <a:solidFill>
                <a:schemeClr val="bg1"/>
              </a:solidFill>
              <a:latin typeface="Arial"/>
              <a:ea typeface="Arial" charset="0"/>
              <a:cs typeface="Arial"/>
            </a:endParaRPr>
          </a:p>
          <a:p>
            <a:pPr algn="l"/>
            <a:r>
              <a:rPr lang="pt-PT" sz="110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23438 – Vasco Cardoso</a:t>
            </a:r>
            <a:endParaRPr lang="pt-PT" sz="110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  <a:p>
            <a:pPr algn="l"/>
            <a:r>
              <a:rPr lang="pt-PT" sz="110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23459 -  Diogo Rosas  </a:t>
            </a:r>
          </a:p>
          <a:p>
            <a:pPr algn="l"/>
            <a:endParaRPr lang="pt-PT" sz="11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Professor Doutor Jorge Ribeiro, Professor Doutor Luís Teófilo</a:t>
            </a:r>
          </a:p>
          <a:p>
            <a:pPr algn="l"/>
            <a:endParaRPr lang="pt-PT" sz="105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377651" y="1206987"/>
            <a:ext cx="926671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PT" sz="1800" b="1" u="sng">
                <a:solidFill>
                  <a:srgbClr val="FFFF00"/>
                </a:solidFill>
                <a:latin typeface="Arial"/>
                <a:ea typeface="Arial" charset="0"/>
                <a:cs typeface="Arial"/>
              </a:rPr>
              <a:t>Licenciatura em ENGENHARIA INFORMÁTICA</a:t>
            </a:r>
            <a:r>
              <a:rPr lang="pt-PT" b="1" u="sng">
                <a:solidFill>
                  <a:srgbClr val="FFFF00"/>
                </a:solidFill>
                <a:latin typeface="Arial"/>
                <a:ea typeface="Arial" charset="0"/>
                <a:cs typeface="Arial"/>
              </a:rPr>
              <a:t> </a:t>
            </a:r>
            <a:endParaRPr lang="pt-PT" b="1" cap="all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2274277" y="3401562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5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Trabalho Prático N.º 2</a:t>
            </a:r>
            <a:endParaRPr lang="pt-PT" sz="25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2-Migrator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4334189"/>
            <a:ext cx="8229600" cy="18227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Para inserir dentro das tabelas da base de dados relacional usamos a </a:t>
            </a:r>
            <a:r>
              <a:rPr lang="pt-PT" err="1">
                <a:latin typeface="Arial"/>
                <a:cs typeface="Arial"/>
              </a:rPr>
              <a:t>api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entities</a:t>
            </a:r>
            <a:r>
              <a:rPr lang="pt-PT">
                <a:latin typeface="Arial"/>
                <a:cs typeface="Arial"/>
              </a:rPr>
              <a:t> para aceder aos </a:t>
            </a:r>
            <a:r>
              <a:rPr lang="pt-PT" err="1">
                <a:latin typeface="Arial"/>
                <a:cs typeface="Arial"/>
              </a:rPr>
              <a:t>endpointa</a:t>
            </a:r>
            <a:r>
              <a:rPr lang="pt-PT">
                <a:latin typeface="Arial"/>
                <a:cs typeface="Arial"/>
              </a:rPr>
              <a:t>. E fizemos um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 para cada </a:t>
            </a:r>
            <a:r>
              <a:rPr lang="pt-PT" err="1">
                <a:latin typeface="Arial"/>
                <a:cs typeface="Arial"/>
              </a:rPr>
              <a:t>endpoint</a:t>
            </a:r>
            <a:r>
              <a:rPr lang="pt-PT">
                <a:latin typeface="Arial"/>
                <a:cs typeface="Arial"/>
              </a:rPr>
              <a:t> correspondente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4CA68E5-E012-3E9E-4C75-19EB18704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005" y="1292379"/>
            <a:ext cx="4417924" cy="28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3-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pg-rel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4451419"/>
            <a:ext cx="8229600" cy="17055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pt-PT" sz="2000">
                <a:latin typeface="Arial"/>
                <a:cs typeface="Arial"/>
              </a:rPr>
              <a:t>Dentro da base de dados relacional nos criamos 2 tabelas, uma pra filmes e outra pra cidades sendo que a tabela das cidades tem um campo do tipo </a:t>
            </a:r>
            <a:r>
              <a:rPr lang="pt-PT" sz="2000" err="1">
                <a:latin typeface="Arial"/>
                <a:cs typeface="Arial"/>
              </a:rPr>
              <a:t>Geometry</a:t>
            </a:r>
            <a:r>
              <a:rPr lang="pt-PT" sz="2000">
                <a:latin typeface="Arial"/>
                <a:cs typeface="Arial"/>
              </a:rPr>
              <a:t> que indica a localização através da latitude e longitude. Os campos </a:t>
            </a:r>
            <a:r>
              <a:rPr lang="pt-PT" sz="2000" err="1">
                <a:latin typeface="Arial"/>
                <a:cs typeface="Arial"/>
              </a:rPr>
              <a:t>name</a:t>
            </a:r>
            <a:r>
              <a:rPr lang="pt-PT" sz="2000">
                <a:latin typeface="Arial"/>
                <a:cs typeface="Arial"/>
              </a:rPr>
              <a:t> (</a:t>
            </a:r>
            <a:r>
              <a:rPr lang="pt-PT" sz="2000" err="1">
                <a:latin typeface="Arial"/>
                <a:cs typeface="Arial"/>
              </a:rPr>
              <a:t>cities</a:t>
            </a:r>
            <a:r>
              <a:rPr lang="pt-PT" sz="2000">
                <a:latin typeface="Arial"/>
                <a:cs typeface="Arial"/>
              </a:rPr>
              <a:t>) e </a:t>
            </a:r>
            <a:r>
              <a:rPr lang="pt-PT" sz="2000" err="1">
                <a:latin typeface="Arial"/>
                <a:cs typeface="Arial"/>
              </a:rPr>
              <a:t>title</a:t>
            </a:r>
            <a:r>
              <a:rPr lang="pt-PT" sz="2000">
                <a:latin typeface="Arial"/>
                <a:cs typeface="Arial"/>
              </a:rPr>
              <a:t>(</a:t>
            </a:r>
            <a:r>
              <a:rPr lang="pt-PT" sz="2000" err="1">
                <a:latin typeface="Arial"/>
                <a:cs typeface="Arial"/>
              </a:rPr>
              <a:t>movies</a:t>
            </a:r>
            <a:r>
              <a:rPr lang="pt-PT" sz="2000">
                <a:latin typeface="Arial"/>
                <a:cs typeface="Arial"/>
              </a:rPr>
              <a:t>) são </a:t>
            </a:r>
            <a:r>
              <a:rPr lang="pt-PT" sz="2000" err="1">
                <a:latin typeface="Arial"/>
                <a:cs typeface="Arial"/>
              </a:rPr>
              <a:t>unicos</a:t>
            </a:r>
            <a:r>
              <a:rPr lang="pt-PT" sz="2000">
                <a:latin typeface="Arial"/>
                <a:cs typeface="Arial"/>
              </a:rPr>
              <a:t> pois precisamos fazer umas </a:t>
            </a:r>
            <a:r>
              <a:rPr lang="pt-PT" sz="2000" err="1">
                <a:latin typeface="Arial"/>
                <a:cs typeface="Arial"/>
              </a:rPr>
              <a:t>queries</a:t>
            </a:r>
            <a:r>
              <a:rPr lang="pt-PT" sz="2000">
                <a:latin typeface="Arial"/>
                <a:cs typeface="Arial"/>
              </a:rPr>
              <a:t> de obter id </a:t>
            </a:r>
            <a:r>
              <a:rPr lang="pt-PT" sz="2000" err="1">
                <a:latin typeface="Arial"/>
                <a:cs typeface="Arial"/>
              </a:rPr>
              <a:t>atravez</a:t>
            </a:r>
            <a:r>
              <a:rPr lang="pt-PT" sz="2000">
                <a:latin typeface="Arial"/>
                <a:cs typeface="Arial"/>
              </a:rPr>
              <a:t> do nome, e também caso tenho um novo </a:t>
            </a:r>
            <a:r>
              <a:rPr lang="pt-PT" sz="2000" err="1">
                <a:latin typeface="Arial"/>
                <a:cs typeface="Arial"/>
              </a:rPr>
              <a:t>xml</a:t>
            </a:r>
            <a:r>
              <a:rPr lang="pt-PT" sz="2000">
                <a:latin typeface="Arial"/>
                <a:cs typeface="Arial"/>
              </a:rPr>
              <a:t> inserido e com cidades já existentes, evita de ter cidade duplicada.</a:t>
            </a:r>
            <a:endParaRPr lang="pt-PT" sz="2000" err="1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1CB88391-AF02-BF11-90C9-E75D9F20C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807" y="1141686"/>
            <a:ext cx="2575728" cy="311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2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4-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Dentro do </a:t>
            </a:r>
            <a:r>
              <a:rPr lang="pt-PT" err="1">
                <a:latin typeface="Arial"/>
                <a:cs typeface="Arial"/>
              </a:rPr>
              <a:t>api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entities</a:t>
            </a:r>
            <a:r>
              <a:rPr lang="pt-PT">
                <a:latin typeface="Arial"/>
                <a:cs typeface="Arial"/>
              </a:rPr>
              <a:t> criamos a </a:t>
            </a:r>
            <a:r>
              <a:rPr lang="pt-PT" err="1">
                <a:latin typeface="Arial"/>
                <a:cs typeface="Arial"/>
              </a:rPr>
              <a:t>entitie</a:t>
            </a:r>
            <a:r>
              <a:rPr lang="pt-PT">
                <a:latin typeface="Arial"/>
                <a:cs typeface="Arial"/>
              </a:rPr>
              <a:t> das cidades e dos filmes com as mesma estrutura da DB-Rel.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37C87A-ADAC-D93B-87CD-E4C11F859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983" y="1218253"/>
            <a:ext cx="6796035" cy="1775428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C30C7DEB-CBE4-864F-9732-7389128E6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257" y="3035888"/>
            <a:ext cx="7038870" cy="17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8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4-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endpoints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Os métodos </a:t>
            </a:r>
            <a:r>
              <a:rPr lang="pt-PT" err="1">
                <a:latin typeface="Arial"/>
                <a:cs typeface="Arial"/>
              </a:rPr>
              <a:t>gets</a:t>
            </a:r>
            <a:r>
              <a:rPr lang="pt-PT">
                <a:latin typeface="Arial"/>
                <a:cs typeface="Arial"/>
              </a:rPr>
              <a:t> da </a:t>
            </a:r>
            <a:r>
              <a:rPr lang="pt-PT" err="1">
                <a:latin typeface="Arial"/>
                <a:cs typeface="Arial"/>
              </a:rPr>
              <a:t>api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entities</a:t>
            </a:r>
            <a:r>
              <a:rPr lang="pt-PT">
                <a:latin typeface="Arial"/>
                <a:cs typeface="Arial"/>
              </a:rPr>
              <a:t>, faz uma </a:t>
            </a:r>
            <a:r>
              <a:rPr lang="pt-PT" err="1">
                <a:latin typeface="Arial"/>
                <a:cs typeface="Arial"/>
              </a:rPr>
              <a:t>query</a:t>
            </a:r>
            <a:r>
              <a:rPr lang="pt-PT">
                <a:latin typeface="Arial"/>
                <a:cs typeface="Arial"/>
              </a:rPr>
              <a:t> ao </a:t>
            </a:r>
            <a:r>
              <a:rPr lang="pt-PT" err="1">
                <a:latin typeface="Arial"/>
                <a:cs typeface="Arial"/>
              </a:rPr>
              <a:t>db-rel</a:t>
            </a:r>
            <a:r>
              <a:rPr lang="pt-PT">
                <a:latin typeface="Arial"/>
                <a:cs typeface="Arial"/>
              </a:rPr>
              <a:t>, instancia as entidades e retorna um </a:t>
            </a:r>
            <a:r>
              <a:rPr lang="pt-PT" err="1">
                <a:latin typeface="Arial"/>
                <a:cs typeface="Arial"/>
              </a:rPr>
              <a:t>array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json</a:t>
            </a:r>
            <a:r>
              <a:rPr lang="pt-PT">
                <a:latin typeface="Arial"/>
                <a:cs typeface="Arial"/>
              </a:rPr>
              <a:t> de todas entidades, o método </a:t>
            </a:r>
            <a:r>
              <a:rPr lang="pt-PT" err="1">
                <a:latin typeface="Arial"/>
                <a:cs typeface="Arial"/>
              </a:rPr>
              <a:t>post</a:t>
            </a:r>
            <a:r>
              <a:rPr lang="pt-PT">
                <a:latin typeface="Arial"/>
                <a:cs typeface="Arial"/>
              </a:rPr>
              <a:t> recebe o </a:t>
            </a:r>
            <a:r>
              <a:rPr lang="pt-PT" err="1">
                <a:latin typeface="Arial"/>
                <a:cs typeface="Arial"/>
              </a:rPr>
              <a:t>json</a:t>
            </a:r>
            <a:r>
              <a:rPr lang="pt-PT">
                <a:latin typeface="Arial"/>
                <a:cs typeface="Arial"/>
              </a:rPr>
              <a:t> e insere no </a:t>
            </a:r>
            <a:r>
              <a:rPr lang="pt-PT" err="1">
                <a:latin typeface="Arial"/>
                <a:cs typeface="Arial"/>
              </a:rPr>
              <a:t>db</a:t>
            </a:r>
            <a:r>
              <a:rPr lang="pt-PT">
                <a:latin typeface="Arial"/>
                <a:cs typeface="Arial"/>
              </a:rPr>
              <a:t>-rel.  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4DEF7662-3E50-D092-B6D6-33569A158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235" y="1175167"/>
            <a:ext cx="6201507" cy="36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9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4-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modules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Tanto nessa </a:t>
            </a:r>
            <a:r>
              <a:rPr lang="pt-PT" err="1">
                <a:latin typeface="Arial"/>
                <a:cs typeface="Arial"/>
              </a:rPr>
              <a:t>api</a:t>
            </a:r>
            <a:r>
              <a:rPr lang="pt-PT">
                <a:latin typeface="Arial"/>
                <a:cs typeface="Arial"/>
              </a:rPr>
              <a:t> como nas outras, importamos novo module, que será usado para liberar CORS quando formos consumir pelo </a:t>
            </a:r>
            <a:r>
              <a:rPr lang="pt-PT" err="1">
                <a:latin typeface="Arial"/>
                <a:cs typeface="Arial"/>
              </a:rPr>
              <a:t>frontend</a:t>
            </a:r>
            <a:r>
              <a:rPr lang="pt-PT">
                <a:latin typeface="Arial"/>
                <a:cs typeface="Arial"/>
              </a:rPr>
              <a:t>  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24119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248CCED-C7F9-5C27-4BFD-B897798A2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492" y="2683013"/>
            <a:ext cx="4440115" cy="96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5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4-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- teste de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endpoints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Nos </a:t>
            </a:r>
            <a:r>
              <a:rPr lang="pt-PT" err="1">
                <a:latin typeface="Arial"/>
                <a:cs typeface="Arial"/>
              </a:rPr>
              <a:t>endpoints</a:t>
            </a:r>
            <a:r>
              <a:rPr lang="pt-PT">
                <a:latin typeface="Arial"/>
                <a:cs typeface="Arial"/>
              </a:rPr>
              <a:t> criamos as rotas para os </a:t>
            </a:r>
            <a:r>
              <a:rPr lang="pt-PT" err="1">
                <a:latin typeface="Arial"/>
                <a:cs typeface="Arial"/>
              </a:rPr>
              <a:t>movies</a:t>
            </a:r>
            <a:r>
              <a:rPr lang="pt-PT">
                <a:latin typeface="Arial"/>
                <a:cs typeface="Arial"/>
              </a:rPr>
              <a:t> e para as cidades. Na imagem está o exemplo das cidades a funcionar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9E067451-15FF-A6BF-66E5-D0C33B5EDD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24" y="1178657"/>
            <a:ext cx="5774453" cy="32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5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4-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Nesta imagem esta o exemplo dos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 dos filmes a funcionar.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26D93BA0-FF74-0459-388C-D2F8BB51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389" y="1170284"/>
            <a:ext cx="6980254" cy="39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93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4-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endpoints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inserindo a base de dados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801B0C4-AA16-40BA-1520-4AB8BFB34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53" y="1800681"/>
            <a:ext cx="8405446" cy="21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4-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geom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808892" y="4620565"/>
            <a:ext cx="7156939" cy="19144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pt-PT" sz="2000">
                <a:latin typeface="Arial"/>
                <a:cs typeface="Arial"/>
              </a:rPr>
              <a:t>Observação: No TP1 o nosso servidor retornar um </a:t>
            </a:r>
            <a:r>
              <a:rPr lang="pt-PT" sz="2000" err="1">
                <a:latin typeface="Arial"/>
                <a:cs typeface="Arial"/>
              </a:rPr>
              <a:t>csv</a:t>
            </a:r>
            <a:r>
              <a:rPr lang="pt-PT" sz="2000">
                <a:latin typeface="Arial"/>
                <a:cs typeface="Arial"/>
              </a:rPr>
              <a:t> novo atualizado com cidades e as coordenadas de cada cidade, então para esse trabalho usamos esse </a:t>
            </a:r>
            <a:r>
              <a:rPr lang="pt-PT" sz="2000" err="1">
                <a:latin typeface="Arial"/>
                <a:cs typeface="Arial"/>
              </a:rPr>
              <a:t>csv</a:t>
            </a:r>
            <a:r>
              <a:rPr lang="pt-PT" sz="2000">
                <a:latin typeface="Arial"/>
                <a:cs typeface="Arial"/>
              </a:rPr>
              <a:t> na qual já tinha as </a:t>
            </a:r>
            <a:r>
              <a:rPr lang="pt-PT" sz="2000" err="1">
                <a:latin typeface="Arial"/>
                <a:cs typeface="Arial"/>
              </a:rPr>
              <a:t>coodenadas</a:t>
            </a:r>
            <a:r>
              <a:rPr lang="pt-PT" sz="2000">
                <a:latin typeface="Arial"/>
                <a:cs typeface="Arial"/>
              </a:rPr>
              <a:t> </a:t>
            </a:r>
            <a:r>
              <a:rPr lang="pt-PT" sz="2000" err="1">
                <a:latin typeface="Arial"/>
                <a:cs typeface="Arial"/>
              </a:rPr>
              <a:t>lat</a:t>
            </a:r>
            <a:r>
              <a:rPr lang="pt-PT" sz="2000">
                <a:latin typeface="Arial"/>
                <a:cs typeface="Arial"/>
              </a:rPr>
              <a:t> e </a:t>
            </a:r>
            <a:r>
              <a:rPr lang="pt-PT" sz="2000" err="1">
                <a:latin typeface="Arial"/>
                <a:cs typeface="Arial"/>
              </a:rPr>
              <a:t>lon</a:t>
            </a:r>
            <a:r>
              <a:rPr lang="pt-PT" sz="2000">
                <a:latin typeface="Arial"/>
                <a:cs typeface="Arial"/>
              </a:rPr>
              <a:t> inseridas. Por isso não precisamos fazer o </a:t>
            </a:r>
            <a:r>
              <a:rPr lang="pt-PT" sz="2000" err="1">
                <a:latin typeface="Arial"/>
                <a:cs typeface="Arial"/>
              </a:rPr>
              <a:t>update</a:t>
            </a:r>
            <a:r>
              <a:rPr lang="pt-PT" sz="2000">
                <a:latin typeface="Arial"/>
                <a:cs typeface="Arial"/>
              </a:rPr>
              <a:t> – gis.</a:t>
            </a:r>
            <a:endParaRPr lang="pt-PT" sz="200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D452F7B-20B1-DECD-79EB-34C7874900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723" y="1134920"/>
            <a:ext cx="4739054" cy="35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2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4-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Uma rota que retorna todos os filmes por um id de cidade passada por parâmetro 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1254398B-B6A1-76E3-A1A8-6F027ADED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883" y="1549371"/>
            <a:ext cx="8671727" cy="25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Índice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168958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/>
                <a:cs typeface="Arial"/>
              </a:rPr>
              <a:t>1.Importer</a:t>
            </a:r>
            <a:endParaRPr lang="pt-PT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pt-PT" dirty="0">
                <a:latin typeface="Arial"/>
                <a:cs typeface="Arial"/>
              </a:rPr>
              <a:t>2. </a:t>
            </a:r>
            <a:r>
              <a:rPr lang="pt-PT" dirty="0" err="1">
                <a:latin typeface="Arial"/>
                <a:cs typeface="Arial"/>
              </a:rPr>
              <a:t>Migrator</a:t>
            </a:r>
            <a:endParaRPr lang="pt-PT" dirty="0" err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pt-PT" dirty="0">
                <a:latin typeface="Arial"/>
                <a:cs typeface="Arial"/>
              </a:rPr>
              <a:t>3. </a:t>
            </a:r>
            <a:r>
              <a:rPr lang="pt-PT" dirty="0" err="1">
                <a:latin typeface="Arial"/>
                <a:cs typeface="Arial"/>
              </a:rPr>
              <a:t>Pg-Rel</a:t>
            </a:r>
            <a:endParaRPr lang="pt-PT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pt-PT" dirty="0">
                <a:latin typeface="Arial"/>
                <a:cs typeface="Arial"/>
              </a:rPr>
              <a:t>4. </a:t>
            </a:r>
            <a:r>
              <a:rPr lang="pt-PT" dirty="0" err="1">
                <a:latin typeface="Arial"/>
                <a:cs typeface="Arial"/>
              </a:rPr>
              <a:t>Api-enteties</a:t>
            </a:r>
            <a:endParaRPr lang="pt-PT" dirty="0" err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pt-PT" dirty="0">
                <a:latin typeface="Arial"/>
                <a:cs typeface="Arial"/>
              </a:rPr>
              <a:t>5. </a:t>
            </a:r>
            <a:r>
              <a:rPr lang="pt-PT" dirty="0" err="1">
                <a:latin typeface="Arial"/>
                <a:cs typeface="Arial"/>
              </a:rPr>
              <a:t>Frontend-ent</a:t>
            </a:r>
            <a:endParaRPr lang="pt-PT" dirty="0" err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pt-PT" dirty="0">
                <a:latin typeface="Arial"/>
                <a:cs typeface="Arial"/>
              </a:rPr>
              <a:t>6. </a:t>
            </a:r>
            <a:r>
              <a:rPr lang="pt-PT" dirty="0" err="1">
                <a:latin typeface="Arial"/>
                <a:cs typeface="Arial"/>
              </a:rPr>
              <a:t>Api-gis</a:t>
            </a:r>
            <a:endParaRPr lang="pt-PT" dirty="0" err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pt-PT" dirty="0">
                <a:latin typeface="Arial"/>
                <a:cs typeface="Arial"/>
              </a:rPr>
              <a:t>7. </a:t>
            </a:r>
            <a:r>
              <a:rPr lang="pt-PT" dirty="0" err="1">
                <a:latin typeface="Arial"/>
                <a:cs typeface="Arial"/>
              </a:rPr>
              <a:t>Frontend-gis</a:t>
            </a:r>
            <a:endParaRPr lang="pt-PT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pt-PT" dirty="0">
                <a:latin typeface="Arial"/>
                <a:cs typeface="Arial"/>
              </a:rPr>
              <a:t>8. </a:t>
            </a:r>
            <a:r>
              <a:rPr lang="pt-PT" dirty="0" err="1">
                <a:latin typeface="Arial"/>
                <a:cs typeface="Arial"/>
              </a:rPr>
              <a:t>Api-proc</a:t>
            </a:r>
            <a:endParaRPr lang="pt-PT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pt-PT" dirty="0">
                <a:latin typeface="Arial"/>
                <a:cs typeface="Arial"/>
              </a:rPr>
              <a:t>9. </a:t>
            </a:r>
            <a:r>
              <a:rPr lang="pt-PT" dirty="0" err="1">
                <a:latin typeface="Arial"/>
                <a:cs typeface="Arial"/>
              </a:rPr>
              <a:t>Frontend-proc</a:t>
            </a:r>
            <a:endParaRPr lang="pt-PT" dirty="0" err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/>
                <a:cs typeface="Arial"/>
              </a:rPr>
              <a:t>10. </a:t>
            </a:r>
            <a:r>
              <a:rPr lang="en-US" dirty="0" err="1">
                <a:latin typeface="Arial"/>
                <a:cs typeface="Arial"/>
              </a:rPr>
              <a:t>Conclusão</a:t>
            </a:r>
            <a:endParaRPr lang="en-US" dirty="0" err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/>
                <a:cs typeface="Arial"/>
              </a:rPr>
              <a:t>11. </a:t>
            </a:r>
            <a:r>
              <a:rPr lang="en-US" dirty="0" err="1">
                <a:latin typeface="Arial"/>
                <a:cs typeface="Arial"/>
              </a:rPr>
              <a:t>Bibliografia</a:t>
            </a:r>
            <a:r>
              <a:rPr lang="en-US" dirty="0">
                <a:latin typeface="Arial"/>
                <a:cs typeface="Arial"/>
              </a:rPr>
              <a:t> e </a:t>
            </a:r>
            <a:r>
              <a:rPr lang="en-US" dirty="0" err="1">
                <a:latin typeface="Arial"/>
                <a:cs typeface="Arial"/>
              </a:rPr>
              <a:t>Referências</a:t>
            </a:r>
            <a:r>
              <a:rPr lang="en-US" dirty="0">
                <a:latin typeface="Arial"/>
                <a:cs typeface="Arial"/>
              </a:rPr>
              <a:t> Web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400">
                <a:solidFill>
                  <a:srgbClr val="FF0000"/>
                </a:solidFill>
                <a:highlight>
                  <a:srgbClr val="FFFF00"/>
                </a:highlight>
              </a:rPr>
              <a:t>GRADUAÇÃO EM ENGENHARIA INFORMÁTICA</a:t>
            </a:r>
            <a:endParaRPr lang="pt-PT" sz="1400" b="1" cap="all">
              <a:solidFill>
                <a:srgbClr val="FF0000"/>
              </a:solidFill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 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 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 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 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4-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Entities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4769617"/>
            <a:ext cx="8229600" cy="1387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PT">
                <a:latin typeface="Arial"/>
                <a:cs typeface="Arial"/>
              </a:rPr>
              <a:t>Uma rota que tem como função inserir dentro da base de dados 1 filme 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PT">
                <a:latin typeface="Arial"/>
                <a:cs typeface="Arial"/>
              </a:rPr>
              <a:t>Uma rota que retorna todos os filmes de acordo com o id da cidade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pt-PT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buFont typeface="Arial" pitchFamily="34" charset="0"/>
              <a:defRPr/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endParaRPr lang="pt-PT" sz="20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160168A7-85F6-8EB8-CCE3-34F87889A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46" y="1108112"/>
            <a:ext cx="8562870" cy="33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0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estrutura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Para todos os </a:t>
            </a:r>
            <a:r>
              <a:rPr lang="pt-PT" err="1">
                <a:latin typeface="Arial"/>
                <a:cs typeface="Arial"/>
              </a:rPr>
              <a:t>frontend</a:t>
            </a:r>
            <a:r>
              <a:rPr lang="pt-PT">
                <a:latin typeface="Arial"/>
                <a:cs typeface="Arial"/>
              </a:rPr>
              <a:t> decidimos fazer um novo do inicio. Instalamos </a:t>
            </a:r>
            <a:r>
              <a:rPr lang="pt-PT" err="1">
                <a:latin typeface="Arial"/>
                <a:cs typeface="Arial"/>
              </a:rPr>
              <a:t>dependecias</a:t>
            </a:r>
            <a:r>
              <a:rPr lang="pt-PT">
                <a:latin typeface="Arial"/>
                <a:cs typeface="Arial"/>
              </a:rPr>
              <a:t> para nos ajudar como: </a:t>
            </a:r>
            <a:r>
              <a:rPr lang="pt-PT" err="1">
                <a:latin typeface="Arial"/>
                <a:cs typeface="Arial"/>
              </a:rPr>
              <a:t>axios</a:t>
            </a:r>
            <a:r>
              <a:rPr lang="pt-PT">
                <a:latin typeface="Arial"/>
                <a:cs typeface="Arial"/>
              </a:rPr>
              <a:t> para fazer </a:t>
            </a:r>
            <a:r>
              <a:rPr lang="pt-PT" err="1">
                <a:latin typeface="Arial"/>
                <a:cs typeface="Arial"/>
              </a:rPr>
              <a:t>requests</a:t>
            </a:r>
            <a:r>
              <a:rPr lang="pt-PT">
                <a:latin typeface="Arial"/>
                <a:cs typeface="Arial"/>
              </a:rPr>
              <a:t>, </a:t>
            </a:r>
            <a:r>
              <a:rPr lang="pt-PT" err="1">
                <a:latin typeface="Arial"/>
                <a:cs typeface="Arial"/>
              </a:rPr>
              <a:t>tailwind</a:t>
            </a:r>
            <a:r>
              <a:rPr lang="pt-PT">
                <a:latin typeface="Arial"/>
                <a:cs typeface="Arial"/>
              </a:rPr>
              <a:t> para estilização e </a:t>
            </a:r>
            <a:r>
              <a:rPr lang="pt-PT" err="1">
                <a:latin typeface="Arial"/>
                <a:cs typeface="Arial"/>
              </a:rPr>
              <a:t>react</a:t>
            </a:r>
            <a:r>
              <a:rPr lang="pt-PT">
                <a:latin typeface="Arial"/>
                <a:cs typeface="Arial"/>
              </a:rPr>
              <a:t> router para rotas, decidimos trabalhar com mais de um </a:t>
            </a:r>
            <a:r>
              <a:rPr lang="pt-PT" err="1">
                <a:latin typeface="Arial"/>
                <a:cs typeface="Arial"/>
              </a:rPr>
              <a:t>page</a:t>
            </a:r>
            <a:r>
              <a:rPr lang="pt-PT">
                <a:latin typeface="Arial"/>
                <a:cs typeface="Arial"/>
              </a:rPr>
              <a:t> (cada </a:t>
            </a:r>
            <a:r>
              <a:rPr lang="pt-PT" err="1">
                <a:latin typeface="Arial"/>
                <a:cs typeface="Arial"/>
              </a:rPr>
              <a:t>page</a:t>
            </a:r>
            <a:r>
              <a:rPr lang="pt-PT">
                <a:latin typeface="Arial"/>
                <a:cs typeface="Arial"/>
              </a:rPr>
              <a:t> para um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 diferente a api).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A19A20-A87D-EB89-EB60-E236114B9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930" y="1299796"/>
            <a:ext cx="2447925" cy="3467100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B2439D0A-1603-B5B0-9B57-CF5C9C707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6923" y="1207734"/>
            <a:ext cx="2444262" cy="35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6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 dirty="0"/>
              <a:pPr algn="ctr"/>
              <a:t>22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index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App </a:t>
            </a:r>
            <a:r>
              <a:rPr lang="pt-PT" err="1">
                <a:latin typeface="Arial"/>
                <a:cs typeface="Arial"/>
              </a:rPr>
              <a:t>index</a:t>
            </a:r>
            <a:r>
              <a:rPr lang="pt-PT">
                <a:latin typeface="Arial"/>
                <a:cs typeface="Arial"/>
              </a:rPr>
              <a:t> onde todas rotas são registadas com seus correspondentes </a:t>
            </a:r>
            <a:r>
              <a:rPr lang="pt-PT" err="1">
                <a:latin typeface="Arial"/>
                <a:cs typeface="Arial"/>
              </a:rPr>
              <a:t>components</a:t>
            </a:r>
            <a:r>
              <a:rPr lang="pt-PT">
                <a:latin typeface="Arial"/>
                <a:cs typeface="Arial"/>
              </a:rPr>
              <a:t>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6800C660-F776-1EC2-EF26-0943BC230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272562"/>
            <a:ext cx="4642338" cy="36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42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 dirty="0"/>
              <a:pPr algn="ctr"/>
              <a:t>23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components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 err="1">
                <a:latin typeface="Arial"/>
                <a:cs typeface="Arial"/>
              </a:rPr>
              <a:t>Components</a:t>
            </a:r>
            <a:r>
              <a:rPr lang="pt-PT">
                <a:latin typeface="Arial"/>
                <a:cs typeface="Arial"/>
              </a:rPr>
              <a:t>.</a:t>
            </a:r>
            <a:endParaRPr lang="en-US"/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3E42608-5D26-4354-95B0-862DBDD94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21" y="1169377"/>
            <a:ext cx="2118445" cy="39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0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 dirty="0"/>
              <a:pPr algn="ctr"/>
              <a:t>24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cities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page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211015" y="4594188"/>
            <a:ext cx="8748345" cy="2529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O </a:t>
            </a:r>
            <a:r>
              <a:rPr lang="pt-PT" err="1">
                <a:latin typeface="Arial"/>
                <a:cs typeface="Arial"/>
              </a:rPr>
              <a:t>component</a:t>
            </a:r>
            <a:r>
              <a:rPr lang="pt-PT">
                <a:latin typeface="Arial"/>
                <a:cs typeface="Arial"/>
              </a:rPr>
              <a:t> mais importante é o </a:t>
            </a:r>
            <a:r>
              <a:rPr lang="pt-PT" err="1">
                <a:latin typeface="Arial"/>
                <a:cs typeface="Arial"/>
              </a:rPr>
              <a:t>List</a:t>
            </a:r>
            <a:r>
              <a:rPr lang="pt-PT">
                <a:latin typeface="Arial"/>
                <a:cs typeface="Arial"/>
              </a:rPr>
              <a:t>. Nele onde </a:t>
            </a:r>
            <a:r>
              <a:rPr lang="pt-PT" err="1">
                <a:latin typeface="Arial"/>
                <a:cs typeface="Arial"/>
              </a:rPr>
              <a:t>sera</a:t>
            </a:r>
            <a:r>
              <a:rPr lang="pt-PT">
                <a:latin typeface="Arial"/>
                <a:cs typeface="Arial"/>
              </a:rPr>
              <a:t> guardada toda a informação vinda da </a:t>
            </a:r>
            <a:r>
              <a:rPr lang="pt-PT" err="1">
                <a:latin typeface="Arial"/>
                <a:cs typeface="Arial"/>
              </a:rPr>
              <a:t>api</a:t>
            </a:r>
            <a:r>
              <a:rPr lang="pt-PT">
                <a:latin typeface="Arial"/>
                <a:cs typeface="Arial"/>
              </a:rPr>
              <a:t> (utilizamos </a:t>
            </a:r>
            <a:r>
              <a:rPr lang="pt-PT" err="1">
                <a:latin typeface="Arial"/>
                <a:cs typeface="Arial"/>
              </a:rPr>
              <a:t>useState</a:t>
            </a:r>
            <a:r>
              <a:rPr lang="pt-PT">
                <a:latin typeface="Arial"/>
                <a:cs typeface="Arial"/>
              </a:rPr>
              <a:t> para guardar a informação e </a:t>
            </a:r>
            <a:r>
              <a:rPr lang="pt-PT" err="1">
                <a:latin typeface="Arial"/>
                <a:cs typeface="Arial"/>
              </a:rPr>
              <a:t>useEffect</a:t>
            </a:r>
            <a:r>
              <a:rPr lang="pt-PT">
                <a:latin typeface="Arial"/>
                <a:cs typeface="Arial"/>
              </a:rPr>
              <a:t> para fazer o </a:t>
            </a:r>
            <a:r>
              <a:rPr lang="pt-PT" err="1">
                <a:latin typeface="Arial"/>
                <a:cs typeface="Arial"/>
              </a:rPr>
              <a:t>rquest</a:t>
            </a:r>
            <a:r>
              <a:rPr lang="pt-PT">
                <a:latin typeface="Arial"/>
                <a:cs typeface="Arial"/>
              </a:rPr>
              <a:t> quando o </a:t>
            </a:r>
            <a:r>
              <a:rPr lang="pt-PT" err="1">
                <a:latin typeface="Arial"/>
                <a:cs typeface="Arial"/>
              </a:rPr>
              <a:t>component</a:t>
            </a:r>
            <a:r>
              <a:rPr lang="pt-PT">
                <a:latin typeface="Arial"/>
                <a:cs typeface="Arial"/>
              </a:rPr>
              <a:t> for </a:t>
            </a:r>
            <a:r>
              <a:rPr lang="pt-PT" err="1">
                <a:latin typeface="Arial"/>
                <a:cs typeface="Arial"/>
              </a:rPr>
              <a:t>renderizado</a:t>
            </a:r>
            <a:r>
              <a:rPr lang="pt-PT">
                <a:latin typeface="Arial"/>
                <a:cs typeface="Arial"/>
              </a:rPr>
              <a:t>. Fazemos um mapa no </a:t>
            </a:r>
            <a:r>
              <a:rPr lang="pt-PT" err="1">
                <a:latin typeface="Arial"/>
                <a:cs typeface="Arial"/>
              </a:rPr>
              <a:t>array</a:t>
            </a:r>
            <a:r>
              <a:rPr lang="pt-PT">
                <a:latin typeface="Arial"/>
                <a:cs typeface="Arial"/>
              </a:rPr>
              <a:t> de </a:t>
            </a:r>
            <a:r>
              <a:rPr lang="pt-PT" err="1">
                <a:latin typeface="Arial"/>
                <a:cs typeface="Arial"/>
              </a:rPr>
              <a:t>cities</a:t>
            </a:r>
            <a:r>
              <a:rPr lang="pt-PT">
                <a:latin typeface="Arial"/>
                <a:cs typeface="Arial"/>
              </a:rPr>
              <a:t> vindo do </a:t>
            </a:r>
            <a:r>
              <a:rPr lang="pt-PT" err="1">
                <a:latin typeface="Arial"/>
                <a:cs typeface="Arial"/>
              </a:rPr>
              <a:t>reponse</a:t>
            </a:r>
            <a:r>
              <a:rPr lang="pt-PT">
                <a:latin typeface="Arial"/>
                <a:cs typeface="Arial"/>
              </a:rPr>
              <a:t> do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, e para cada </a:t>
            </a:r>
            <a:r>
              <a:rPr lang="pt-PT" err="1">
                <a:latin typeface="Arial"/>
                <a:cs typeface="Arial"/>
              </a:rPr>
              <a:t>city</a:t>
            </a:r>
            <a:r>
              <a:rPr lang="pt-PT">
                <a:latin typeface="Arial"/>
                <a:cs typeface="Arial"/>
              </a:rPr>
              <a:t> é retornado um outro </a:t>
            </a:r>
            <a:r>
              <a:rPr lang="pt-PT" err="1">
                <a:latin typeface="Arial"/>
                <a:cs typeface="Arial"/>
              </a:rPr>
              <a:t>Component</a:t>
            </a:r>
            <a:r>
              <a:rPr lang="pt-PT">
                <a:latin typeface="Arial"/>
                <a:cs typeface="Arial"/>
              </a:rPr>
              <a:t> que onde </a:t>
            </a:r>
            <a:r>
              <a:rPr lang="pt-PT" err="1">
                <a:latin typeface="Arial"/>
                <a:cs typeface="Arial"/>
              </a:rPr>
              <a:t>sera</a:t>
            </a:r>
            <a:r>
              <a:rPr lang="pt-PT">
                <a:latin typeface="Arial"/>
                <a:cs typeface="Arial"/>
              </a:rPr>
              <a:t> montada a Lista, os valores da </a:t>
            </a:r>
            <a:r>
              <a:rPr lang="pt-PT" err="1">
                <a:latin typeface="Arial"/>
                <a:cs typeface="Arial"/>
              </a:rPr>
              <a:t>city</a:t>
            </a:r>
            <a:r>
              <a:rPr lang="pt-PT">
                <a:latin typeface="Arial"/>
                <a:cs typeface="Arial"/>
              </a:rPr>
              <a:t> são passados como </a:t>
            </a:r>
            <a:r>
              <a:rPr lang="pt-PT" err="1">
                <a:latin typeface="Arial"/>
                <a:cs typeface="Arial"/>
              </a:rPr>
              <a:t>props</a:t>
            </a:r>
            <a:r>
              <a:rPr lang="pt-PT">
                <a:latin typeface="Arial"/>
                <a:cs typeface="Arial"/>
              </a:rPr>
              <a:t> para os </a:t>
            </a:r>
            <a:r>
              <a:rPr lang="pt-PT" err="1">
                <a:latin typeface="Arial"/>
                <a:cs typeface="Arial"/>
              </a:rPr>
              <a:t>components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child</a:t>
            </a:r>
            <a:r>
              <a:rPr lang="pt-PT">
                <a:latin typeface="Arial"/>
                <a:cs typeface="Arial"/>
              </a:rPr>
              <a:t>. No </a:t>
            </a:r>
            <a:r>
              <a:rPr lang="pt-PT" err="1">
                <a:latin typeface="Arial"/>
                <a:cs typeface="Arial"/>
              </a:rPr>
              <a:t>proximo</a:t>
            </a:r>
            <a:r>
              <a:rPr lang="pt-PT">
                <a:latin typeface="Arial"/>
                <a:cs typeface="Arial"/>
              </a:rPr>
              <a:t> slide são os prints dos </a:t>
            </a:r>
            <a:r>
              <a:rPr lang="pt-PT" err="1">
                <a:latin typeface="Arial"/>
                <a:cs typeface="Arial"/>
              </a:rPr>
              <a:t>Compoents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Child</a:t>
            </a:r>
            <a:r>
              <a:rPr lang="pt-PT">
                <a:latin typeface="Arial"/>
                <a:cs typeface="Arial"/>
              </a:rPr>
              <a:t>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7878C779-3F58-F392-5649-A1B352615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69" y="1195102"/>
            <a:ext cx="2743200" cy="3008273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6DB175A4-3D3F-89BD-E425-6FD356CCA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7454" y="1195644"/>
            <a:ext cx="3833446" cy="300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5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 dirty="0"/>
              <a:pPr algn="ctr"/>
              <a:t>25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List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Components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254977" y="4409550"/>
            <a:ext cx="8449407" cy="1246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endParaRPr lang="pt-PT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9" descr="Text&#10;&#10;Description automatically generated">
            <a:extLst>
              <a:ext uri="{FF2B5EF4-FFF2-40B4-BE49-F238E27FC236}">
                <a16:creationId xmlns:a16="http://schemas.microsoft.com/office/drawing/2014/main" id="{EE3AE49B-7165-791A-0462-37FED8865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69" y="1199919"/>
            <a:ext cx="2743200" cy="2646947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F50B510-E30A-A398-C379-B0AA3DD2A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569" y="1200431"/>
            <a:ext cx="5257800" cy="2874523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1725CF9E-ABA9-76AD-B2E4-F083FA920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4019140"/>
            <a:ext cx="2743200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7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 dirty="0"/>
              <a:pPr algn="ctr"/>
              <a:t>26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request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a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254977" y="4409550"/>
            <a:ext cx="8449407" cy="1246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Utilizamos o </a:t>
            </a:r>
            <a:r>
              <a:rPr lang="pt-PT" err="1">
                <a:latin typeface="Arial"/>
                <a:cs typeface="Arial"/>
              </a:rPr>
              <a:t>axios</a:t>
            </a:r>
            <a:r>
              <a:rPr lang="pt-PT">
                <a:latin typeface="Arial"/>
                <a:cs typeface="Arial"/>
              </a:rPr>
              <a:t> para fazer os </a:t>
            </a:r>
            <a:r>
              <a:rPr lang="pt-PT" err="1">
                <a:latin typeface="Arial"/>
                <a:cs typeface="Arial"/>
              </a:rPr>
              <a:t>requests</a:t>
            </a:r>
            <a:r>
              <a:rPr lang="pt-PT">
                <a:latin typeface="Arial"/>
                <a:cs typeface="Arial"/>
              </a:rPr>
              <a:t> a </a:t>
            </a:r>
            <a:r>
              <a:rPr lang="pt-PT" err="1">
                <a:latin typeface="Arial"/>
                <a:cs typeface="Arial"/>
              </a:rPr>
              <a:t>api</a:t>
            </a:r>
            <a:r>
              <a:rPr lang="pt-PT">
                <a:latin typeface="Arial"/>
                <a:cs typeface="Arial"/>
              </a:rPr>
              <a:t>, ele retorna uma </a:t>
            </a:r>
            <a:r>
              <a:rPr lang="pt-PT" err="1">
                <a:latin typeface="Arial"/>
                <a:cs typeface="Arial"/>
              </a:rPr>
              <a:t>promise</a:t>
            </a:r>
            <a:r>
              <a:rPr lang="pt-PT">
                <a:latin typeface="Arial"/>
                <a:cs typeface="Arial"/>
              </a:rPr>
              <a:t> com a data vindo do response. Essas funções </a:t>
            </a:r>
            <a:r>
              <a:rPr lang="pt-PT" err="1">
                <a:latin typeface="Arial"/>
                <a:cs typeface="Arial"/>
              </a:rPr>
              <a:t>vao</a:t>
            </a:r>
            <a:r>
              <a:rPr lang="pt-PT">
                <a:latin typeface="Arial"/>
                <a:cs typeface="Arial"/>
              </a:rPr>
              <a:t> ser usadas pelos </a:t>
            </a:r>
            <a:r>
              <a:rPr lang="pt-PT" err="1">
                <a:latin typeface="Arial"/>
                <a:cs typeface="Arial"/>
              </a:rPr>
              <a:t>components</a:t>
            </a:r>
            <a:r>
              <a:rPr lang="pt-PT">
                <a:latin typeface="Arial"/>
                <a:cs typeface="Arial"/>
              </a:rPr>
              <a:t>. A função </a:t>
            </a:r>
            <a:r>
              <a:rPr lang="pt-PT" err="1">
                <a:latin typeface="Arial"/>
                <a:cs typeface="Arial"/>
              </a:rPr>
              <a:t>addMovies</a:t>
            </a:r>
            <a:r>
              <a:rPr lang="pt-PT">
                <a:latin typeface="Arial"/>
                <a:cs typeface="Arial"/>
              </a:rPr>
              <a:t> como é um </a:t>
            </a:r>
            <a:r>
              <a:rPr lang="pt-PT" err="1">
                <a:latin typeface="Arial"/>
                <a:cs typeface="Arial"/>
              </a:rPr>
              <a:t>post</a:t>
            </a:r>
            <a:r>
              <a:rPr lang="pt-PT">
                <a:latin typeface="Arial"/>
                <a:cs typeface="Arial"/>
              </a:rPr>
              <a:t>, o segundo </a:t>
            </a:r>
            <a:r>
              <a:rPr lang="pt-PT" err="1">
                <a:latin typeface="Arial"/>
                <a:cs typeface="Arial"/>
              </a:rPr>
              <a:t>parametro</a:t>
            </a:r>
            <a:r>
              <a:rPr lang="pt-PT">
                <a:latin typeface="Arial"/>
                <a:cs typeface="Arial"/>
              </a:rPr>
              <a:t> passado no </a:t>
            </a:r>
            <a:r>
              <a:rPr lang="pt-PT" err="1">
                <a:latin typeface="Arial"/>
                <a:cs typeface="Arial"/>
              </a:rPr>
              <a:t>axios</a:t>
            </a:r>
            <a:r>
              <a:rPr lang="pt-PT">
                <a:latin typeface="Arial"/>
                <a:cs typeface="Arial"/>
              </a:rPr>
              <a:t> é um objeto com os dados de um novo filme.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BC25A1B2-E7A7-9014-F748-211B88E26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4" y="1240353"/>
            <a:ext cx="3807069" cy="268037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3D93243-D4C4-6DC3-8042-8BB048C58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7169" y="1170015"/>
            <a:ext cx="4088423" cy="28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3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 dirty="0"/>
              <a:pPr algn="ctr"/>
              <a:t>27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254977" y="4409550"/>
            <a:ext cx="8449407" cy="1246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Esses são mais alguns </a:t>
            </a:r>
            <a:r>
              <a:rPr lang="pt-PT" err="1">
                <a:latin typeface="Arial"/>
                <a:cs typeface="Arial"/>
              </a:rPr>
              <a:t>components</a:t>
            </a:r>
            <a:r>
              <a:rPr lang="pt-PT">
                <a:latin typeface="Arial"/>
                <a:cs typeface="Arial"/>
              </a:rPr>
              <a:t> para a criação do layout. Como </a:t>
            </a:r>
            <a:r>
              <a:rPr lang="pt-PT" err="1">
                <a:latin typeface="Arial"/>
                <a:cs typeface="Arial"/>
              </a:rPr>
              <a:t>sidebar</a:t>
            </a:r>
            <a:r>
              <a:rPr lang="pt-PT">
                <a:latin typeface="Arial"/>
                <a:cs typeface="Arial"/>
              </a:rPr>
              <a:t> e titles.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48D7FFD0-D87C-B8B2-6C42-494682884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92" y="1347910"/>
            <a:ext cx="4642338" cy="2553187"/>
          </a:xfrm>
          <a:prstGeom prst="rect">
            <a:avLst/>
          </a:prstGeom>
        </p:spPr>
      </p:pic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735805-A83E-F2BE-6E3B-81BB644FE7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046" y="1350445"/>
            <a:ext cx="2743200" cy="5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38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resultado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 err="1">
                <a:latin typeface="Arial"/>
                <a:cs typeface="Arial"/>
              </a:rPr>
              <a:t>Resutado</a:t>
            </a:r>
            <a:r>
              <a:rPr lang="pt-PT">
                <a:latin typeface="Arial"/>
                <a:cs typeface="Arial"/>
              </a:rPr>
              <a:t> da pagina de listar as cidades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944032ED-8ED6-2F5A-3914-D51D66049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52" y="1168929"/>
            <a:ext cx="7566408" cy="40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000" err="1">
                <a:latin typeface="Arial"/>
                <a:cs typeface="Arial"/>
              </a:rPr>
              <a:t>Resutado</a:t>
            </a:r>
            <a:r>
              <a:rPr lang="pt-PT" sz="2000">
                <a:latin typeface="Arial"/>
                <a:cs typeface="Arial"/>
              </a:rPr>
              <a:t> da pagina de listar os filmes</a:t>
            </a:r>
            <a:endParaRPr lang="pt-PT" sz="2000">
              <a:latin typeface="Arial"/>
              <a:ea typeface="+mn-lt"/>
              <a:cs typeface="Arial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39D63F-1DE4-E0E8-1991-423FB4F15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08" y="1356213"/>
            <a:ext cx="7860323" cy="377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1-Importer 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pgxml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356716" y="4493287"/>
            <a:ext cx="8229600" cy="2308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Em primeiro lugar refizemos a classe </a:t>
            </a:r>
            <a:r>
              <a:rPr lang="pt-PT" err="1">
                <a:latin typeface="Arial"/>
                <a:cs typeface="Arial"/>
              </a:rPr>
              <a:t>Db</a:t>
            </a:r>
            <a:r>
              <a:rPr lang="pt-PT">
                <a:latin typeface="Arial"/>
                <a:cs typeface="Arial"/>
              </a:rPr>
              <a:t> do Tp1. </a:t>
            </a:r>
            <a:r>
              <a:rPr lang="pt-PT" err="1">
                <a:latin typeface="Arial"/>
                <a:cs typeface="Arial"/>
              </a:rPr>
              <a:t>Atravez</a:t>
            </a:r>
            <a:r>
              <a:rPr lang="pt-PT">
                <a:latin typeface="Arial"/>
                <a:cs typeface="Arial"/>
              </a:rPr>
              <a:t> dela temos acesso ao </a:t>
            </a:r>
            <a:r>
              <a:rPr lang="pt-PT" err="1">
                <a:latin typeface="Arial"/>
                <a:cs typeface="Arial"/>
              </a:rPr>
              <a:t>db-xml</a:t>
            </a:r>
            <a:r>
              <a:rPr lang="pt-PT">
                <a:latin typeface="Arial"/>
                <a:cs typeface="Arial"/>
              </a:rPr>
              <a:t> e é onde registamos todos os métodos com </a:t>
            </a:r>
            <a:r>
              <a:rPr lang="pt-PT" err="1">
                <a:latin typeface="Arial"/>
                <a:cs typeface="Arial"/>
              </a:rPr>
              <a:t>queries</a:t>
            </a:r>
            <a:r>
              <a:rPr lang="pt-PT">
                <a:latin typeface="Arial"/>
                <a:cs typeface="Arial"/>
              </a:rPr>
              <a:t> para a base de dados.</a:t>
            </a:r>
          </a:p>
          <a:p>
            <a:pPr>
              <a:lnSpc>
                <a:spcPct val="150000"/>
              </a:lnSpc>
            </a:pPr>
            <a:endParaRPr lang="pt-PT"/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ângulo 19">
            <a:extLst>
              <a:ext uri="{FF2B5EF4-FFF2-40B4-BE49-F238E27FC236}">
                <a16:creationId xmlns:a16="http://schemas.microsoft.com/office/drawing/2014/main" id="{30B5D8B2-F038-B13D-1034-3CEF19F9AF0D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3" name="Picture 9" descr="Text&#10;&#10;Description automatically generated">
            <a:extLst>
              <a:ext uri="{FF2B5EF4-FFF2-40B4-BE49-F238E27FC236}">
                <a16:creationId xmlns:a16="http://schemas.microsoft.com/office/drawing/2014/main" id="{39F38AFB-586F-C203-A13A-B35BD78BC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38" y="1231530"/>
            <a:ext cx="2743200" cy="3146432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F585CD8A-1A70-CEDC-8EC0-D07688897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5377" y="1445181"/>
            <a:ext cx="5521569" cy="25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13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381837" y="5347397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000">
                <a:latin typeface="Arial"/>
                <a:cs typeface="Arial"/>
              </a:rPr>
              <a:t>Para adicionar os filmes começamos por criar um </a:t>
            </a:r>
            <a:r>
              <a:rPr lang="pt-PT" sz="2000" err="1">
                <a:latin typeface="Arial"/>
                <a:cs typeface="Arial"/>
              </a:rPr>
              <a:t>component</a:t>
            </a:r>
            <a:r>
              <a:rPr lang="pt-PT" sz="2000">
                <a:latin typeface="Arial"/>
                <a:cs typeface="Arial"/>
              </a:rPr>
              <a:t> chamado </a:t>
            </a:r>
            <a:r>
              <a:rPr lang="pt-PT" sz="2000" err="1">
                <a:latin typeface="Arial"/>
                <a:cs typeface="Arial"/>
              </a:rPr>
              <a:t>Form</a:t>
            </a:r>
            <a:endParaRPr lang="pt-PT" sz="2000" err="1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F7C5A270-BDE7-3979-D569-63D67F461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751" y="1100494"/>
            <a:ext cx="3898760" cy="4238329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61D1875A-9F28-8D87-D096-01054CC3B8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850" y="4034558"/>
            <a:ext cx="2743200" cy="1133498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E8F5FEBD-9D92-49C1-13D5-D501260939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851" y="1262230"/>
            <a:ext cx="2743200" cy="25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7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31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 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5531617" y="1328056"/>
            <a:ext cx="3155183" cy="4828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 Retorna um formulário que permite introduzir as informações para introduzir um filme na base de dados. Introduzimos os dados todos como </a:t>
            </a:r>
            <a:r>
              <a:rPr lang="pt-PT" err="1">
                <a:latin typeface="Arial"/>
                <a:cs typeface="Arial"/>
              </a:rPr>
              <a:t>text</a:t>
            </a:r>
            <a:r>
              <a:rPr lang="pt-PT">
                <a:latin typeface="Arial"/>
                <a:cs typeface="Arial"/>
              </a:rPr>
              <a:t> menos o score que é do tipo </a:t>
            </a:r>
            <a:r>
              <a:rPr lang="pt-PT" err="1">
                <a:latin typeface="Arial"/>
                <a:cs typeface="Arial"/>
              </a:rPr>
              <a:t>number</a:t>
            </a:r>
            <a:r>
              <a:rPr lang="pt-PT">
                <a:latin typeface="Arial"/>
                <a:cs typeface="Arial"/>
              </a:rPr>
              <a:t>. </a:t>
            </a:r>
            <a:br>
              <a:rPr lang="pt-PT">
                <a:latin typeface="Arial"/>
                <a:cs typeface="Arial"/>
              </a:rPr>
            </a:b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138E5AC4-5730-9F7A-F600-90E36D2BC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327" y="1137138"/>
            <a:ext cx="3405082" cy="51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2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32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pt-PT" sz="2000">
                <a:latin typeface="Arial"/>
                <a:cs typeface="Arial"/>
              </a:rPr>
              <a:t>O </a:t>
            </a:r>
            <a:r>
              <a:rPr lang="pt-PT" sz="2000" err="1">
                <a:latin typeface="Arial"/>
                <a:cs typeface="Arial"/>
              </a:rPr>
              <a:t>component</a:t>
            </a:r>
            <a:r>
              <a:rPr lang="pt-PT" sz="2000">
                <a:latin typeface="Arial"/>
                <a:cs typeface="Arial"/>
              </a:rPr>
              <a:t> Dropbox recebe como </a:t>
            </a:r>
            <a:r>
              <a:rPr lang="pt-PT" sz="2000" err="1">
                <a:latin typeface="Arial"/>
                <a:cs typeface="Arial"/>
              </a:rPr>
              <a:t>props</a:t>
            </a:r>
            <a:r>
              <a:rPr lang="pt-PT" sz="2000">
                <a:latin typeface="Arial"/>
                <a:cs typeface="Arial"/>
              </a:rPr>
              <a:t>, a data para ser mostrada, que no caso são todas a cidades </a:t>
            </a:r>
            <a:r>
              <a:rPr lang="pt-PT" sz="2000" err="1">
                <a:latin typeface="Arial"/>
                <a:cs typeface="Arial"/>
              </a:rPr>
              <a:t>possiveis</a:t>
            </a:r>
            <a:r>
              <a:rPr lang="pt-PT" sz="2000">
                <a:latin typeface="Arial"/>
                <a:cs typeface="Arial"/>
              </a:rPr>
              <a:t> (</a:t>
            </a:r>
            <a:r>
              <a:rPr lang="pt-PT" sz="2000" err="1">
                <a:latin typeface="Arial"/>
                <a:cs typeface="Arial"/>
              </a:rPr>
              <a:t>tambem</a:t>
            </a:r>
            <a:r>
              <a:rPr lang="pt-PT" sz="2000">
                <a:latin typeface="Arial"/>
                <a:cs typeface="Arial"/>
              </a:rPr>
              <a:t> foram buscadas </a:t>
            </a:r>
            <a:r>
              <a:rPr lang="pt-PT" sz="2000" err="1">
                <a:latin typeface="Arial"/>
                <a:cs typeface="Arial"/>
              </a:rPr>
              <a:t>atravez</a:t>
            </a:r>
            <a:r>
              <a:rPr lang="pt-PT" sz="2000">
                <a:latin typeface="Arial"/>
                <a:cs typeface="Arial"/>
              </a:rPr>
              <a:t> de um </a:t>
            </a:r>
            <a:r>
              <a:rPr lang="pt-PT" sz="2000" err="1">
                <a:latin typeface="Arial"/>
                <a:cs typeface="Arial"/>
              </a:rPr>
              <a:t>request</a:t>
            </a:r>
            <a:r>
              <a:rPr lang="pt-PT" sz="2000">
                <a:latin typeface="Arial"/>
                <a:cs typeface="Arial"/>
              </a:rPr>
              <a:t> a </a:t>
            </a:r>
            <a:r>
              <a:rPr lang="pt-PT" sz="2000" err="1">
                <a:latin typeface="Arial"/>
                <a:cs typeface="Arial"/>
              </a:rPr>
              <a:t>api</a:t>
            </a:r>
            <a:r>
              <a:rPr lang="pt-PT" sz="2000">
                <a:latin typeface="Arial"/>
                <a:cs typeface="Arial"/>
              </a:rPr>
              <a:t>) e de acordo com o que o </a:t>
            </a:r>
            <a:r>
              <a:rPr lang="pt-PT" sz="2000" err="1">
                <a:latin typeface="Arial"/>
                <a:cs typeface="Arial"/>
              </a:rPr>
              <a:t>usuario</a:t>
            </a:r>
            <a:r>
              <a:rPr lang="pt-PT" sz="2000">
                <a:latin typeface="Arial"/>
                <a:cs typeface="Arial"/>
              </a:rPr>
              <a:t> escolher do </a:t>
            </a:r>
            <a:r>
              <a:rPr lang="pt-PT" sz="2000" err="1">
                <a:latin typeface="Arial"/>
                <a:cs typeface="Arial"/>
              </a:rPr>
              <a:t>dropbox</a:t>
            </a:r>
            <a:r>
              <a:rPr lang="pt-PT" sz="2000">
                <a:latin typeface="Arial"/>
                <a:cs typeface="Arial"/>
              </a:rPr>
              <a:t>, o id da cidade é retornado.</a:t>
            </a: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0455B-3CD3-9C80-F3D7-09CE5145A5DF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4D4D4"/>
                </a:solidFill>
                <a:latin typeface="Consolas"/>
              </a:rPr>
              <a:t>   </a:t>
            </a:r>
          </a:p>
        </p:txBody>
      </p:sp>
      <p:pic>
        <p:nvPicPr>
          <p:cNvPr id="6" name="Picture 10" descr="Text&#10;&#10;Description automatically generated">
            <a:extLst>
              <a:ext uri="{FF2B5EF4-FFF2-40B4-BE49-F238E27FC236}">
                <a16:creationId xmlns:a16="http://schemas.microsoft.com/office/drawing/2014/main" id="{61DB4544-7903-16A2-37EC-978E831EB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93" y="1276854"/>
            <a:ext cx="3632200" cy="2516524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C281665A-8CF3-1535-AE63-125AD41FB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9863" y="1280370"/>
            <a:ext cx="4872890" cy="387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33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5-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 err="1">
                <a:latin typeface="Arial"/>
                <a:cs typeface="Arial"/>
              </a:rPr>
              <a:t>Resutado</a:t>
            </a:r>
            <a:r>
              <a:rPr lang="pt-PT">
                <a:latin typeface="Arial"/>
                <a:cs typeface="Arial"/>
              </a:rPr>
              <a:t> da pagina de adicionar um novo filme</a:t>
            </a:r>
            <a:endParaRPr lang="en-US"/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A1DE2E8-BC52-27E8-FAE7-F5B3A54C3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741" y="1274050"/>
            <a:ext cx="6963507" cy="36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40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34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6-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Temos dois </a:t>
            </a:r>
            <a:r>
              <a:rPr lang="pt-PT" err="1">
                <a:latin typeface="Arial"/>
                <a:cs typeface="Arial"/>
              </a:rPr>
              <a:t>endpoinst</a:t>
            </a:r>
            <a:r>
              <a:rPr lang="pt-PT">
                <a:latin typeface="Arial"/>
                <a:cs typeface="Arial"/>
              </a:rPr>
              <a:t> no </a:t>
            </a:r>
            <a:r>
              <a:rPr lang="pt-PT" err="1">
                <a:latin typeface="Arial"/>
                <a:cs typeface="Arial"/>
              </a:rPr>
              <a:t>api-gis</a:t>
            </a:r>
            <a:r>
              <a:rPr lang="pt-PT">
                <a:latin typeface="Arial"/>
                <a:cs typeface="Arial"/>
              </a:rPr>
              <a:t>. O primeiro recebe como </a:t>
            </a:r>
            <a:r>
              <a:rPr lang="pt-PT" err="1">
                <a:latin typeface="Arial"/>
                <a:cs typeface="Arial"/>
              </a:rPr>
              <a:t>args</a:t>
            </a:r>
            <a:r>
              <a:rPr lang="pt-PT">
                <a:latin typeface="Arial"/>
                <a:cs typeface="Arial"/>
              </a:rPr>
              <a:t>, as quatro coordenadas para pode fazer o </a:t>
            </a:r>
            <a:r>
              <a:rPr lang="pt-PT" err="1">
                <a:latin typeface="Arial"/>
                <a:cs typeface="Arial"/>
              </a:rPr>
              <a:t>boundbox</a:t>
            </a:r>
            <a:r>
              <a:rPr lang="pt-PT">
                <a:latin typeface="Arial"/>
                <a:cs typeface="Arial"/>
              </a:rPr>
              <a:t>. A </a:t>
            </a:r>
            <a:r>
              <a:rPr lang="pt-PT" err="1">
                <a:latin typeface="Arial"/>
                <a:cs typeface="Arial"/>
              </a:rPr>
              <a:t>query</a:t>
            </a:r>
            <a:r>
              <a:rPr lang="pt-PT">
                <a:latin typeface="Arial"/>
                <a:cs typeface="Arial"/>
              </a:rPr>
              <a:t> enviada a base da dados retorna apenas as cidades na qual estão dentro dessa </a:t>
            </a:r>
            <a:r>
              <a:rPr lang="pt-PT" err="1">
                <a:latin typeface="Arial"/>
                <a:cs typeface="Arial"/>
              </a:rPr>
              <a:t>area</a:t>
            </a:r>
            <a:r>
              <a:rPr lang="pt-PT">
                <a:latin typeface="Arial"/>
                <a:cs typeface="Arial"/>
              </a:rPr>
              <a:t>. O Formato retornado de cada cidade é um </a:t>
            </a:r>
            <a:r>
              <a:rPr lang="pt-PT" err="1">
                <a:latin typeface="Arial"/>
                <a:cs typeface="Arial"/>
              </a:rPr>
              <a:t>GeoJson</a:t>
            </a:r>
            <a:r>
              <a:rPr lang="pt-PT">
                <a:latin typeface="Arial"/>
                <a:cs typeface="Arial"/>
              </a:rPr>
              <a:t>. Usamos as </a:t>
            </a:r>
            <a:r>
              <a:rPr lang="pt-PT" err="1">
                <a:latin typeface="Arial"/>
                <a:cs typeface="Arial"/>
              </a:rPr>
              <a:t>funçãos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ea typeface="+mn-lt"/>
                <a:cs typeface="+mn-lt"/>
              </a:rPr>
              <a:t>ST_MakeEnvelope</a:t>
            </a:r>
            <a:r>
              <a:rPr lang="pt-PT">
                <a:ea typeface="+mn-lt"/>
                <a:cs typeface="+mn-lt"/>
              </a:rPr>
              <a:t> </a:t>
            </a:r>
            <a:r>
              <a:rPr lang="pt-PT">
                <a:latin typeface="Arial"/>
                <a:cs typeface="Arial"/>
              </a:rPr>
              <a:t>Para criar o </a:t>
            </a:r>
            <a:r>
              <a:rPr lang="pt-PT" err="1">
                <a:latin typeface="Arial"/>
                <a:cs typeface="Arial"/>
              </a:rPr>
              <a:t>poligno</a:t>
            </a:r>
            <a:r>
              <a:rPr lang="pt-PT">
                <a:latin typeface="Arial"/>
                <a:cs typeface="Arial"/>
              </a:rPr>
              <a:t> e </a:t>
            </a:r>
            <a:r>
              <a:rPr lang="pt-PT" err="1">
                <a:ea typeface="+mn-lt"/>
                <a:cs typeface="+mn-lt"/>
              </a:rPr>
              <a:t>ST_AsGeoJSON</a:t>
            </a:r>
            <a:r>
              <a:rPr lang="pt-PT">
                <a:ea typeface="+mn-lt"/>
                <a:cs typeface="+mn-lt"/>
              </a:rPr>
              <a:t> </a:t>
            </a:r>
            <a:r>
              <a:rPr lang="pt-PT">
                <a:latin typeface="Arial"/>
                <a:cs typeface="Arial"/>
              </a:rPr>
              <a:t>Para o </a:t>
            </a:r>
            <a:r>
              <a:rPr lang="pt-PT" err="1">
                <a:latin typeface="Arial"/>
                <a:cs typeface="Arial"/>
              </a:rPr>
              <a:t>geoJson</a:t>
            </a:r>
            <a:endParaRPr lang="pt-PT">
              <a:cs typeface="Calibri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4550BECB-695C-3DDA-48F9-23360C9B5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50" y="1793765"/>
            <a:ext cx="7809243" cy="27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74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35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6-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Este e um exemplo de </a:t>
            </a:r>
            <a:r>
              <a:rPr lang="pt-PT" err="1">
                <a:latin typeface="Arial"/>
                <a:cs typeface="Arial"/>
              </a:rPr>
              <a:t>endpoint</a:t>
            </a:r>
            <a:r>
              <a:rPr lang="pt-PT">
                <a:latin typeface="Arial"/>
                <a:cs typeface="Arial"/>
              </a:rPr>
              <a:t> onde foram passados por </a:t>
            </a:r>
            <a:r>
              <a:rPr lang="pt-PT" err="1">
                <a:latin typeface="Arial"/>
                <a:cs typeface="Arial"/>
              </a:rPr>
              <a:t>parametro</a:t>
            </a:r>
            <a:r>
              <a:rPr lang="pt-PT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url</a:t>
            </a:r>
            <a:r>
              <a:rPr lang="pt-PT">
                <a:latin typeface="Arial"/>
                <a:cs typeface="Arial"/>
              </a:rPr>
              <a:t> as coordenas de </a:t>
            </a:r>
            <a:r>
              <a:rPr lang="pt-PT" err="1">
                <a:latin typeface="Arial"/>
                <a:cs typeface="Arial"/>
              </a:rPr>
              <a:t>bound</a:t>
            </a:r>
            <a:r>
              <a:rPr lang="pt-PT">
                <a:latin typeface="Arial"/>
                <a:cs typeface="Arial"/>
              </a:rPr>
              <a:t> apenas da europa.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627B6776-AC43-84CE-BA50-9AB19AA7E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69" y="1171345"/>
            <a:ext cx="3420207" cy="3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25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36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6-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O outro </a:t>
            </a:r>
            <a:r>
              <a:rPr lang="pt-PT" err="1">
                <a:latin typeface="Arial"/>
                <a:cs typeface="Arial"/>
              </a:rPr>
              <a:t>endpoint</a:t>
            </a:r>
            <a:r>
              <a:rPr lang="pt-PT">
                <a:latin typeface="Arial"/>
                <a:cs typeface="Arial"/>
              </a:rPr>
              <a:t> retorna apenas todas as </a:t>
            </a:r>
            <a:r>
              <a:rPr lang="pt-PT" err="1">
                <a:latin typeface="Arial"/>
                <a:cs typeface="Arial"/>
              </a:rPr>
              <a:t>cidadas</a:t>
            </a:r>
            <a:r>
              <a:rPr lang="pt-PT">
                <a:latin typeface="Arial"/>
                <a:cs typeface="Arial"/>
              </a:rPr>
              <a:t> em formato </a:t>
            </a:r>
            <a:r>
              <a:rPr lang="pt-PT" err="1">
                <a:latin typeface="Arial"/>
                <a:cs typeface="Arial"/>
              </a:rPr>
              <a:t>geoJson</a:t>
            </a:r>
            <a:r>
              <a:rPr lang="pt-PT">
                <a:latin typeface="Arial"/>
                <a:cs typeface="Arial"/>
              </a:rPr>
              <a:t>, pois logo quando abrimos o </a:t>
            </a:r>
            <a:r>
              <a:rPr lang="pt-PT" err="1">
                <a:latin typeface="Arial"/>
                <a:cs typeface="Arial"/>
              </a:rPr>
              <a:t>frontend-gis</a:t>
            </a:r>
            <a:r>
              <a:rPr lang="pt-PT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queriamos</a:t>
            </a:r>
            <a:r>
              <a:rPr lang="pt-PT">
                <a:latin typeface="Arial"/>
                <a:cs typeface="Arial"/>
              </a:rPr>
              <a:t> que todas cidades estivessem aparecendo no mapa. E depois o </a:t>
            </a:r>
            <a:r>
              <a:rPr lang="pt-PT" err="1">
                <a:latin typeface="Arial"/>
                <a:cs typeface="Arial"/>
              </a:rPr>
              <a:t>usuario</a:t>
            </a:r>
            <a:r>
              <a:rPr lang="pt-PT">
                <a:latin typeface="Arial"/>
                <a:cs typeface="Arial"/>
              </a:rPr>
              <a:t> pode decidir quais coordenadas do box.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C750F97-2803-4FDA-A607-3F5A40E6D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754" y="1743720"/>
            <a:ext cx="6523892" cy="271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83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37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7-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MakersGroup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3534507" y="1323451"/>
            <a:ext cx="5169877" cy="48335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Logo no inicio da </a:t>
            </a:r>
            <a:r>
              <a:rPr lang="pt-PT" err="1">
                <a:latin typeface="Arial"/>
                <a:cs typeface="Arial"/>
              </a:rPr>
              <a:t>rederização</a:t>
            </a:r>
            <a:r>
              <a:rPr lang="pt-PT">
                <a:latin typeface="Arial"/>
                <a:cs typeface="Arial"/>
              </a:rPr>
              <a:t> do </a:t>
            </a:r>
            <a:r>
              <a:rPr lang="pt-PT" err="1">
                <a:latin typeface="Arial"/>
                <a:cs typeface="Arial"/>
              </a:rPr>
              <a:t>component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ObjectMakersGroup</a:t>
            </a:r>
            <a:r>
              <a:rPr lang="pt-PT">
                <a:latin typeface="Arial"/>
                <a:cs typeface="Arial"/>
              </a:rPr>
              <a:t>, fizemos um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atravez</a:t>
            </a:r>
            <a:r>
              <a:rPr lang="pt-PT">
                <a:latin typeface="Arial"/>
                <a:cs typeface="Arial"/>
              </a:rPr>
              <a:t> da função </a:t>
            </a:r>
            <a:r>
              <a:rPr lang="pt-PT" err="1">
                <a:latin typeface="Arial"/>
                <a:cs typeface="Arial"/>
              </a:rPr>
              <a:t>getAllCities</a:t>
            </a:r>
            <a:r>
              <a:rPr lang="pt-PT">
                <a:latin typeface="Arial"/>
                <a:cs typeface="Arial"/>
              </a:rPr>
              <a:t>, onde retornar todas as cidades. Fizemos </a:t>
            </a:r>
            <a:r>
              <a:rPr lang="pt-PT" err="1">
                <a:latin typeface="Arial"/>
                <a:cs typeface="Arial"/>
              </a:rPr>
              <a:t>umm</a:t>
            </a:r>
            <a:r>
              <a:rPr lang="pt-PT">
                <a:latin typeface="Arial"/>
                <a:cs typeface="Arial"/>
              </a:rPr>
              <a:t> clico </a:t>
            </a:r>
            <a:r>
              <a:rPr lang="pt-PT" err="1">
                <a:latin typeface="Arial"/>
                <a:cs typeface="Arial"/>
              </a:rPr>
              <a:t>map</a:t>
            </a:r>
            <a:r>
              <a:rPr lang="pt-PT">
                <a:latin typeface="Arial"/>
                <a:cs typeface="Arial"/>
              </a:rPr>
              <a:t>, para tratar alguns erros nessas cidades: coordenadas trocadas, adicionar a </a:t>
            </a:r>
            <a:r>
              <a:rPr lang="pt-PT" err="1">
                <a:latin typeface="Arial"/>
                <a:cs typeface="Arial"/>
              </a:rPr>
              <a:t>url</a:t>
            </a:r>
            <a:r>
              <a:rPr lang="pt-PT">
                <a:latin typeface="Arial"/>
                <a:cs typeface="Arial"/>
              </a:rPr>
              <a:t> das imagens pois elas não vem junto com a base da dados. Depois de tratar esse </a:t>
            </a:r>
            <a:r>
              <a:rPr lang="pt-PT" err="1">
                <a:latin typeface="Arial"/>
                <a:cs typeface="Arial"/>
              </a:rPr>
              <a:t>array</a:t>
            </a:r>
            <a:r>
              <a:rPr lang="pt-PT">
                <a:latin typeface="Arial"/>
                <a:cs typeface="Arial"/>
              </a:rPr>
              <a:t> de cidades, fizemos um novo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 para adicionar os </a:t>
            </a:r>
            <a:r>
              <a:rPr lang="pt-PT" err="1">
                <a:latin typeface="Arial"/>
                <a:cs typeface="Arial"/>
              </a:rPr>
              <a:t>respectivos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movies</a:t>
            </a:r>
            <a:r>
              <a:rPr lang="pt-PT">
                <a:latin typeface="Arial"/>
                <a:cs typeface="Arial"/>
              </a:rPr>
              <a:t> a cada cidade, para depois poder ser mostrado no </a:t>
            </a:r>
            <a:r>
              <a:rPr lang="pt-PT" err="1">
                <a:latin typeface="Arial"/>
                <a:cs typeface="Arial"/>
              </a:rPr>
              <a:t>frontend</a:t>
            </a:r>
            <a:r>
              <a:rPr lang="pt-PT">
                <a:latin typeface="Arial"/>
                <a:cs typeface="Arial"/>
              </a:rPr>
              <a:t>, isso </a:t>
            </a:r>
            <a:r>
              <a:rPr lang="pt-PT" err="1">
                <a:latin typeface="Arial"/>
                <a:cs typeface="Arial"/>
              </a:rPr>
              <a:t>atraves</a:t>
            </a:r>
            <a:r>
              <a:rPr lang="pt-PT">
                <a:latin typeface="Arial"/>
                <a:cs typeface="Arial"/>
              </a:rPr>
              <a:t> da função </a:t>
            </a:r>
            <a:r>
              <a:rPr lang="pt-PT" err="1">
                <a:latin typeface="Arial"/>
                <a:cs typeface="Arial"/>
              </a:rPr>
              <a:t>getAllMoviesName</a:t>
            </a:r>
            <a:r>
              <a:rPr lang="pt-PT">
                <a:latin typeface="Arial"/>
                <a:cs typeface="Arial"/>
              </a:rPr>
              <a:t> que </a:t>
            </a:r>
            <a:r>
              <a:rPr lang="pt-PT" err="1">
                <a:latin typeface="Arial"/>
                <a:cs typeface="Arial"/>
              </a:rPr>
              <a:t>tambem</a:t>
            </a:r>
            <a:r>
              <a:rPr lang="pt-PT">
                <a:latin typeface="Arial"/>
                <a:cs typeface="Arial"/>
              </a:rPr>
              <a:t> é um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 na qual passamos o id da cidade por </a:t>
            </a:r>
            <a:r>
              <a:rPr lang="pt-PT" err="1">
                <a:latin typeface="Arial"/>
                <a:cs typeface="Arial"/>
              </a:rPr>
              <a:t>parametro</a:t>
            </a:r>
            <a:r>
              <a:rPr lang="pt-PT">
                <a:latin typeface="Arial"/>
                <a:cs typeface="Arial"/>
              </a:rPr>
              <a:t>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F4CF86A7-3BEF-F17F-20AF-3222BCB1A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92" y="1771019"/>
            <a:ext cx="2743200" cy="38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80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38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7-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MakersGroup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3534507" y="1323451"/>
            <a:ext cx="5169877" cy="48335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Nos criamos botões no </a:t>
            </a:r>
            <a:r>
              <a:rPr lang="pt-PT" err="1">
                <a:latin typeface="Arial"/>
                <a:cs typeface="Arial"/>
              </a:rPr>
              <a:t>component</a:t>
            </a:r>
            <a:r>
              <a:rPr lang="pt-PT">
                <a:latin typeface="Arial"/>
                <a:cs typeface="Arial"/>
              </a:rPr>
              <a:t> anterior na qual o </a:t>
            </a:r>
            <a:r>
              <a:rPr lang="pt-PT" err="1">
                <a:latin typeface="Arial"/>
                <a:cs typeface="Arial"/>
              </a:rPr>
              <a:t>usuario</a:t>
            </a:r>
            <a:r>
              <a:rPr lang="pt-PT">
                <a:latin typeface="Arial"/>
                <a:cs typeface="Arial"/>
              </a:rPr>
              <a:t> pode escolher qual </a:t>
            </a:r>
            <a:r>
              <a:rPr lang="pt-PT" err="1">
                <a:latin typeface="Arial"/>
                <a:cs typeface="Arial"/>
              </a:rPr>
              <a:t>regição</a:t>
            </a:r>
            <a:r>
              <a:rPr lang="pt-PT">
                <a:latin typeface="Arial"/>
                <a:cs typeface="Arial"/>
              </a:rPr>
              <a:t> do mundo ele quer que aparece os filmes, para cada botão as </a:t>
            </a:r>
            <a:r>
              <a:rPr lang="pt-PT" err="1">
                <a:latin typeface="Arial"/>
                <a:cs typeface="Arial"/>
              </a:rPr>
              <a:t>coordanas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neLat</a:t>
            </a:r>
            <a:r>
              <a:rPr lang="pt-PT">
                <a:latin typeface="Arial"/>
                <a:cs typeface="Arial"/>
              </a:rPr>
              <a:t>, </a:t>
            </a:r>
            <a:r>
              <a:rPr lang="pt-PT" err="1">
                <a:latin typeface="Arial"/>
                <a:cs typeface="Arial"/>
              </a:rPr>
              <a:t>neLng</a:t>
            </a:r>
            <a:r>
              <a:rPr lang="pt-PT">
                <a:latin typeface="Arial"/>
                <a:cs typeface="Arial"/>
              </a:rPr>
              <a:t>, </a:t>
            </a:r>
            <a:r>
              <a:rPr lang="pt-PT" err="1">
                <a:latin typeface="Arial"/>
                <a:cs typeface="Arial"/>
              </a:rPr>
              <a:t>swLat</a:t>
            </a:r>
            <a:r>
              <a:rPr lang="pt-PT">
                <a:latin typeface="Arial"/>
                <a:cs typeface="Arial"/>
              </a:rPr>
              <a:t>, </a:t>
            </a:r>
            <a:r>
              <a:rPr lang="pt-PT" err="1">
                <a:latin typeface="Arial"/>
                <a:cs typeface="Arial"/>
              </a:rPr>
              <a:t>swLng</a:t>
            </a:r>
            <a:r>
              <a:rPr lang="pt-PT">
                <a:latin typeface="Arial"/>
                <a:cs typeface="Arial"/>
              </a:rPr>
              <a:t> recebem valores diferentes. E assim passadas como </a:t>
            </a:r>
            <a:r>
              <a:rPr lang="pt-PT" err="1">
                <a:latin typeface="Arial"/>
                <a:cs typeface="Arial"/>
              </a:rPr>
              <a:t>props</a:t>
            </a:r>
            <a:r>
              <a:rPr lang="pt-PT">
                <a:latin typeface="Arial"/>
                <a:cs typeface="Arial"/>
              </a:rPr>
              <a:t> para esse </a:t>
            </a:r>
            <a:r>
              <a:rPr lang="pt-PT" err="1">
                <a:latin typeface="Arial"/>
                <a:cs typeface="Arial"/>
              </a:rPr>
              <a:t>component</a:t>
            </a:r>
            <a:r>
              <a:rPr lang="pt-PT">
                <a:latin typeface="Arial"/>
                <a:cs typeface="Arial"/>
              </a:rPr>
              <a:t>. Caso o </a:t>
            </a:r>
            <a:r>
              <a:rPr lang="pt-PT" err="1">
                <a:latin typeface="Arial"/>
                <a:cs typeface="Arial"/>
              </a:rPr>
              <a:t>usuario</a:t>
            </a:r>
            <a:r>
              <a:rPr lang="pt-PT">
                <a:latin typeface="Arial"/>
                <a:cs typeface="Arial"/>
              </a:rPr>
              <a:t> tenha clicado um dos </a:t>
            </a:r>
            <a:r>
              <a:rPr lang="pt-PT" err="1">
                <a:latin typeface="Arial"/>
                <a:cs typeface="Arial"/>
              </a:rPr>
              <a:t>botãos</a:t>
            </a:r>
            <a:r>
              <a:rPr lang="pt-PT">
                <a:latin typeface="Arial"/>
                <a:cs typeface="Arial"/>
              </a:rPr>
              <a:t>, então </a:t>
            </a:r>
            <a:r>
              <a:rPr lang="pt-PT" err="1">
                <a:latin typeface="Arial"/>
                <a:cs typeface="Arial"/>
              </a:rPr>
              <a:t>sera</a:t>
            </a:r>
            <a:r>
              <a:rPr lang="pt-PT">
                <a:latin typeface="Arial"/>
                <a:cs typeface="Arial"/>
              </a:rPr>
              <a:t> usado outra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, o da função </a:t>
            </a:r>
            <a:r>
              <a:rPr lang="pt-PT" err="1">
                <a:latin typeface="Arial"/>
                <a:cs typeface="Arial"/>
              </a:rPr>
              <a:t>getAllCitiesRegion</a:t>
            </a:r>
            <a:r>
              <a:rPr lang="pt-PT">
                <a:latin typeface="Arial"/>
                <a:cs typeface="Arial"/>
              </a:rPr>
              <a:t>, na qual nessa pode ser passado as coordenadas como </a:t>
            </a:r>
            <a:r>
              <a:rPr lang="pt-PT" err="1">
                <a:latin typeface="Arial"/>
                <a:cs typeface="Arial"/>
              </a:rPr>
              <a:t>parametro</a:t>
            </a:r>
            <a:r>
              <a:rPr lang="pt-PT">
                <a:latin typeface="Arial"/>
                <a:cs typeface="Arial"/>
              </a:rPr>
              <a:t>. </a:t>
            </a: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D90F9D68-D187-23C6-55DA-E5B8760AA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44" y="1512277"/>
            <a:ext cx="267034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33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39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7-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ObjectsMap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Esses são os botões mencionados no slide anterior, que estão no </a:t>
            </a:r>
            <a:r>
              <a:rPr lang="pt-PT" err="1">
                <a:latin typeface="Arial"/>
                <a:cs typeface="Arial"/>
              </a:rPr>
              <a:t>component</a:t>
            </a:r>
            <a:r>
              <a:rPr lang="pt-PT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ObjectsMap</a:t>
            </a:r>
            <a:r>
              <a:rPr lang="pt-PT">
                <a:latin typeface="Arial"/>
                <a:cs typeface="Arial"/>
              </a:rPr>
              <a:t>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65183C8F-EC95-8526-FFA3-8DCE5C642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4" y="1803299"/>
            <a:ext cx="2743200" cy="2266662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417C082E-1872-0580-7FE8-364E037BD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3638" y="1275761"/>
            <a:ext cx="3877407" cy="32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7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1-Importer - 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check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converted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 files in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the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database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  <a:p>
            <a:pPr>
              <a:spcBef>
                <a:spcPct val="50000"/>
              </a:spcBef>
              <a:defRPr/>
            </a:pP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356716" y="4493287"/>
            <a:ext cx="8229600" cy="2308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A </a:t>
            </a:r>
            <a:r>
              <a:rPr lang="pt-PT" err="1">
                <a:latin typeface="Arial"/>
                <a:cs typeface="Arial"/>
              </a:rPr>
              <a:t>tabale</a:t>
            </a:r>
            <a:r>
              <a:rPr lang="pt-PT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converted_documents</a:t>
            </a:r>
            <a:r>
              <a:rPr lang="pt-PT">
                <a:latin typeface="Arial"/>
                <a:cs typeface="Arial"/>
              </a:rPr>
              <a:t> tem o campo </a:t>
            </a:r>
            <a:r>
              <a:rPr lang="pt-PT" err="1">
                <a:latin typeface="Arial"/>
                <a:cs typeface="Arial"/>
              </a:rPr>
              <a:t>src</a:t>
            </a:r>
            <a:r>
              <a:rPr lang="pt-PT">
                <a:latin typeface="Arial"/>
                <a:cs typeface="Arial"/>
              </a:rPr>
              <a:t>, onde guarda apenas o nome do ficheiro </a:t>
            </a:r>
            <a:r>
              <a:rPr lang="pt-PT" err="1">
                <a:latin typeface="Arial"/>
                <a:cs typeface="Arial"/>
              </a:rPr>
              <a:t>csv</a:t>
            </a:r>
            <a:r>
              <a:rPr lang="pt-PT">
                <a:latin typeface="Arial"/>
                <a:cs typeface="Arial"/>
              </a:rPr>
              <a:t> (</a:t>
            </a:r>
            <a:r>
              <a:rPr lang="pt-PT" err="1">
                <a:latin typeface="Arial"/>
                <a:cs typeface="Arial"/>
              </a:rPr>
              <a:t>src</a:t>
            </a:r>
            <a:r>
              <a:rPr lang="pt-PT">
                <a:latin typeface="Arial"/>
                <a:cs typeface="Arial"/>
              </a:rPr>
              <a:t>). O método </a:t>
            </a:r>
            <a:r>
              <a:rPr lang="pt-PT" err="1">
                <a:latin typeface="Arial"/>
                <a:cs typeface="Arial"/>
              </a:rPr>
              <a:t>get_converted_files</a:t>
            </a:r>
            <a:r>
              <a:rPr lang="pt-PT">
                <a:latin typeface="Arial"/>
                <a:cs typeface="Arial"/>
              </a:rPr>
              <a:t> retorna o "</a:t>
            </a:r>
            <a:r>
              <a:rPr lang="pt-PT" err="1">
                <a:latin typeface="Arial"/>
                <a:cs typeface="Arial"/>
              </a:rPr>
              <a:t>src</a:t>
            </a:r>
            <a:r>
              <a:rPr lang="pt-PT">
                <a:latin typeface="Arial"/>
                <a:cs typeface="Arial"/>
              </a:rPr>
              <a:t>" de todos os que já foram inseridos e depois apenas compara se os </a:t>
            </a:r>
            <a:r>
              <a:rPr lang="pt-PT" err="1">
                <a:latin typeface="Arial"/>
                <a:cs typeface="Arial"/>
              </a:rPr>
              <a:t>csv</a:t>
            </a:r>
            <a:r>
              <a:rPr lang="pt-PT">
                <a:latin typeface="Arial"/>
                <a:cs typeface="Arial"/>
              </a:rPr>
              <a:t> que estão na pasta volumes já </a:t>
            </a:r>
            <a:r>
              <a:rPr lang="pt-PT" err="1">
                <a:latin typeface="Arial"/>
                <a:cs typeface="Arial"/>
              </a:rPr>
              <a:t>estao</a:t>
            </a:r>
            <a:r>
              <a:rPr lang="pt-PT">
                <a:latin typeface="Arial"/>
                <a:cs typeface="Arial"/>
              </a:rPr>
              <a:t> inseridos na </a:t>
            </a:r>
            <a:r>
              <a:rPr lang="pt-PT" err="1">
                <a:latin typeface="Arial"/>
                <a:cs typeface="Arial"/>
              </a:rPr>
              <a:t>db-xml</a:t>
            </a:r>
            <a:r>
              <a:rPr lang="pt-PT"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endParaRPr lang="pt-PT"/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ângulo 19">
            <a:extLst>
              <a:ext uri="{FF2B5EF4-FFF2-40B4-BE49-F238E27FC236}">
                <a16:creationId xmlns:a16="http://schemas.microsoft.com/office/drawing/2014/main" id="{30B5D8B2-F038-B13D-1034-3CEF19F9AF0D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3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E74494-C9D8-0B09-90AE-A7B939F73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08" y="1415099"/>
            <a:ext cx="2743200" cy="827402"/>
          </a:xfrm>
          <a:prstGeom prst="rect">
            <a:avLst/>
          </a:prstGeom>
        </p:spPr>
      </p:pic>
      <p:pic>
        <p:nvPicPr>
          <p:cNvPr id="10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7BCCEBB-562D-47DF-AC8A-7479BA094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954" y="2566891"/>
            <a:ext cx="2743200" cy="827402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1E4B0939-87D7-BB4C-FDE3-9C9F24583E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092" y="1369746"/>
            <a:ext cx="2743200" cy="20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66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40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7-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MakersGroup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Essas são as funções para tratar as cidades.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12EF528A-F63B-540F-67E4-C572EFC7C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54" y="1401458"/>
            <a:ext cx="3956538" cy="32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99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41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7-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MakersGroup</a:t>
            </a:r>
            <a:endParaRPr lang="pt-PT" sz="2000" b="1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Essas são as função de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 a </a:t>
            </a:r>
            <a:r>
              <a:rPr lang="pt-PT" err="1">
                <a:latin typeface="Arial"/>
                <a:cs typeface="Arial"/>
              </a:rPr>
              <a:t>api</a:t>
            </a:r>
            <a:endParaRPr lang="pt-PT" err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974EC1B5-ADCD-FABA-9896-0A787163E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62" y="1331724"/>
            <a:ext cx="3217984" cy="3825274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6BE6AD1F-AAAA-7A7C-0BE9-286FCA905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0162" y="1643387"/>
            <a:ext cx="5108330" cy="176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10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42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7-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Resultado da pagina da </a:t>
            </a:r>
            <a:r>
              <a:rPr lang="pt-PT" err="1">
                <a:latin typeface="Arial"/>
                <a:cs typeface="Arial"/>
              </a:rPr>
              <a:t>frontend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gis</a:t>
            </a:r>
            <a:endParaRPr lang="pt-PT" err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BD5F0ABC-33C9-D015-74DB-B48FFB1AD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126" y="1535664"/>
            <a:ext cx="6703925" cy="35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43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43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8-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Api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Proc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</a:t>
            </a: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379046" y="5308320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endParaRPr lang="pt-PT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Apenas criamos </a:t>
            </a:r>
            <a:r>
              <a:rPr lang="pt-PT" err="1">
                <a:latin typeface="Arial"/>
                <a:cs typeface="Arial"/>
              </a:rPr>
              <a:t>endpoints</a:t>
            </a:r>
            <a:r>
              <a:rPr lang="pt-PT">
                <a:latin typeface="Arial"/>
                <a:cs typeface="Arial"/>
              </a:rPr>
              <a:t> que o retornam o resultado das mesmas </a:t>
            </a:r>
            <a:r>
              <a:rPr lang="pt-PT" err="1">
                <a:latin typeface="Arial"/>
                <a:cs typeface="Arial"/>
              </a:rPr>
              <a:t>queries</a:t>
            </a:r>
            <a:r>
              <a:rPr lang="pt-PT">
                <a:latin typeface="Arial"/>
                <a:cs typeface="Arial"/>
              </a:rPr>
              <a:t> feitas no TP!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575D5BD6-54D8-67A3-F6AC-6271C015E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38" y="1098995"/>
            <a:ext cx="5136661" cy="3067625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32B88831-BC38-9CC3-7E8F-0493BB3CB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39" y="4177177"/>
            <a:ext cx="7080737" cy="15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8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44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9-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proc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 estrutura</a:t>
            </a: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Usamos mesma estrutura que o </a:t>
            </a:r>
            <a:r>
              <a:rPr lang="pt-PT" err="1">
                <a:latin typeface="Arial"/>
                <a:cs typeface="Arial"/>
              </a:rPr>
              <a:t>frontend-ent</a:t>
            </a:r>
            <a:r>
              <a:rPr lang="pt-PT">
                <a:latin typeface="Arial"/>
                <a:cs typeface="Arial"/>
              </a:rPr>
              <a:t> e </a:t>
            </a:r>
            <a:r>
              <a:rPr lang="pt-PT" err="1">
                <a:latin typeface="Arial"/>
                <a:cs typeface="Arial"/>
              </a:rPr>
              <a:t>tambem</a:t>
            </a:r>
            <a:r>
              <a:rPr lang="pt-PT">
                <a:latin typeface="Arial"/>
                <a:cs typeface="Arial"/>
              </a:rPr>
              <a:t> mesmas </a:t>
            </a:r>
            <a:r>
              <a:rPr lang="pt-PT" err="1">
                <a:latin typeface="Arial"/>
                <a:cs typeface="Arial"/>
              </a:rPr>
              <a:t>dependencias</a:t>
            </a:r>
            <a:r>
              <a:rPr lang="pt-PT">
                <a:latin typeface="Arial"/>
                <a:cs typeface="Arial"/>
              </a:rPr>
              <a:t>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117084-BED2-6825-0632-5916ADD63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23" y="1454761"/>
            <a:ext cx="2590800" cy="229552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EB83B021-1515-C745-E65D-77C304BAC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5136" y="1208210"/>
            <a:ext cx="2291129" cy="37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4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45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9-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proc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 </a:t>
            </a: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Todos os </a:t>
            </a:r>
            <a:r>
              <a:rPr lang="pt-PT" err="1">
                <a:latin typeface="Arial"/>
                <a:cs typeface="Arial"/>
              </a:rPr>
              <a:t>components</a:t>
            </a:r>
            <a:r>
              <a:rPr lang="pt-PT">
                <a:latin typeface="Arial"/>
                <a:cs typeface="Arial"/>
              </a:rPr>
              <a:t> são </a:t>
            </a:r>
            <a:r>
              <a:rPr lang="pt-PT" err="1">
                <a:latin typeface="Arial"/>
                <a:cs typeface="Arial"/>
              </a:rPr>
              <a:t>praticamentes</a:t>
            </a:r>
            <a:r>
              <a:rPr lang="pt-PT">
                <a:latin typeface="Arial"/>
                <a:cs typeface="Arial"/>
              </a:rPr>
              <a:t> iguais ao do </a:t>
            </a:r>
            <a:r>
              <a:rPr lang="pt-PT" err="1">
                <a:latin typeface="Arial"/>
                <a:cs typeface="Arial"/>
              </a:rPr>
              <a:t>frontend</a:t>
            </a:r>
            <a:r>
              <a:rPr lang="pt-PT">
                <a:latin typeface="Arial"/>
                <a:cs typeface="Arial"/>
              </a:rPr>
              <a:t> – </a:t>
            </a:r>
            <a:r>
              <a:rPr lang="pt-PT" err="1">
                <a:latin typeface="Arial"/>
                <a:cs typeface="Arial"/>
              </a:rPr>
              <a:t>ent</a:t>
            </a:r>
            <a:r>
              <a:rPr lang="pt-PT">
                <a:latin typeface="Arial"/>
                <a:cs typeface="Arial"/>
              </a:rPr>
              <a:t>, só apenas alguns </a:t>
            </a:r>
            <a:r>
              <a:rPr lang="pt-PT" err="1">
                <a:latin typeface="Arial"/>
                <a:cs typeface="Arial"/>
              </a:rPr>
              <a:t>forms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diferents</a:t>
            </a:r>
            <a:r>
              <a:rPr lang="pt-PT">
                <a:latin typeface="Arial"/>
                <a:cs typeface="Arial"/>
              </a:rPr>
              <a:t> para obter valor </a:t>
            </a:r>
            <a:r>
              <a:rPr lang="pt-PT" err="1">
                <a:latin typeface="Arial"/>
                <a:cs typeface="Arial"/>
              </a:rPr>
              <a:t>dfiretentes</a:t>
            </a:r>
            <a:r>
              <a:rPr lang="pt-PT">
                <a:latin typeface="Arial"/>
                <a:cs typeface="Arial"/>
              </a:rPr>
              <a:t> para assim ser passado nos </a:t>
            </a:r>
            <a:r>
              <a:rPr lang="pt-PT" err="1">
                <a:latin typeface="Arial"/>
                <a:cs typeface="Arial"/>
              </a:rPr>
              <a:t>endpoints</a:t>
            </a:r>
            <a:r>
              <a:rPr lang="pt-PT">
                <a:latin typeface="Arial"/>
                <a:cs typeface="Arial"/>
              </a:rPr>
              <a:t> dos </a:t>
            </a:r>
            <a:r>
              <a:rPr lang="pt-PT" err="1">
                <a:latin typeface="Arial"/>
                <a:cs typeface="Arial"/>
              </a:rPr>
              <a:t>request</a:t>
            </a:r>
            <a:r>
              <a:rPr lang="pt-PT">
                <a:latin typeface="Arial"/>
                <a:cs typeface="Arial"/>
              </a:rPr>
              <a:t>. Acima exemple de um </a:t>
            </a:r>
            <a:r>
              <a:rPr lang="pt-PT" err="1">
                <a:latin typeface="Arial"/>
                <a:cs typeface="Arial"/>
              </a:rPr>
              <a:t>Component</a:t>
            </a:r>
            <a:r>
              <a:rPr lang="pt-PT">
                <a:latin typeface="Arial"/>
                <a:cs typeface="Arial"/>
              </a:rPr>
              <a:t>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DADA98A3-8E3B-73A1-5F74-567FD8D96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571530"/>
            <a:ext cx="3174023" cy="2220245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1F028438-094A-6756-BED3-DE80B9BDA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3931" y="1413824"/>
            <a:ext cx="4044461" cy="34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56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46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9-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proc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 </a:t>
            </a: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 err="1">
                <a:latin typeface="Arial"/>
                <a:cs typeface="Arial"/>
              </a:rPr>
              <a:t>LandPage</a:t>
            </a:r>
            <a:endParaRPr lang="pt-PT" err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C2E3F448-4482-48E1-6ED1-6118F08F6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0" y="1515499"/>
            <a:ext cx="5846884" cy="29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51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47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9-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proc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 </a:t>
            </a: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3B80892-ED3F-95A7-222A-1BCCD2F67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777" y="1330861"/>
            <a:ext cx="7007468" cy="36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4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48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9-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proc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 </a:t>
            </a: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EC3F820-6614-073E-B199-6243C9A1F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208" y="1550669"/>
            <a:ext cx="6770076" cy="34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49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9-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Frontend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proc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- </a:t>
            </a: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112935"/>
            <a:ext cx="8229600" cy="1044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16BDE32-F545-B83E-EF3B-F1B5AF20A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908" y="1462745"/>
            <a:ext cx="6444760" cy="32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2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1-Importer – converter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csv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to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xml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5079441"/>
            <a:ext cx="8229600" cy="1077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A conversão é feita do mesmo jeito que no tp1, utilizamos pandas para separar o </a:t>
            </a:r>
            <a:r>
              <a:rPr lang="pt-PT" err="1">
                <a:latin typeface="Arial"/>
                <a:cs typeface="Arial"/>
              </a:rPr>
              <a:t>csv</a:t>
            </a:r>
            <a:r>
              <a:rPr lang="pt-PT">
                <a:latin typeface="Arial"/>
                <a:cs typeface="Arial"/>
              </a:rPr>
              <a:t> em </a:t>
            </a:r>
            <a:r>
              <a:rPr lang="pt-PT" err="1">
                <a:latin typeface="Arial"/>
                <a:cs typeface="Arial"/>
              </a:rPr>
              <a:t>dataset</a:t>
            </a:r>
            <a:r>
              <a:rPr lang="pt-PT">
                <a:latin typeface="Arial"/>
                <a:cs typeface="Arial"/>
              </a:rPr>
              <a:t> e </a:t>
            </a:r>
            <a:r>
              <a:rPr lang="pt-PT" err="1">
                <a:latin typeface="Arial"/>
                <a:cs typeface="Arial"/>
              </a:rPr>
              <a:t>xpath</a:t>
            </a:r>
            <a:r>
              <a:rPr lang="pt-PT">
                <a:latin typeface="Arial"/>
                <a:cs typeface="Arial"/>
              </a:rPr>
              <a:t> para inserir </a:t>
            </a:r>
            <a:r>
              <a:rPr lang="pt-PT" err="1">
                <a:latin typeface="Arial"/>
                <a:cs typeface="Arial"/>
              </a:rPr>
              <a:t>tags</a:t>
            </a:r>
            <a:r>
              <a:rPr lang="pt-PT">
                <a:latin typeface="Arial"/>
                <a:cs typeface="Arial"/>
              </a:rPr>
              <a:t> dentro de </a:t>
            </a:r>
            <a:r>
              <a:rPr lang="pt-PT" err="1">
                <a:latin typeface="Arial"/>
                <a:cs typeface="Arial"/>
              </a:rPr>
              <a:t>tags</a:t>
            </a:r>
            <a:r>
              <a:rPr lang="pt-PT">
                <a:latin typeface="Arial"/>
                <a:cs typeface="Arial"/>
              </a:rPr>
              <a:t>. </a:t>
            </a:r>
            <a:endParaRPr lang="en-US">
              <a:cs typeface="Calibri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2B924C29-EEC9-DCEA-07A2-80A84927A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77" y="1370270"/>
            <a:ext cx="2743200" cy="1251167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3DA0B7BE-114D-C6FF-36CE-2C73A1E26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0546" y="1333931"/>
            <a:ext cx="2743200" cy="294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03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50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10-Conclusão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298939" y="1604804"/>
            <a:ext cx="8502161" cy="4499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ea typeface="+mn-lt"/>
                <a:cs typeface="+mn-lt"/>
              </a:rPr>
              <a:t>Neste trabalho tivemos como objetivo criar um sistema que importa dados entre as bases de dados integradas e os outros serviços que são integrados por </a:t>
            </a:r>
            <a:r>
              <a:rPr lang="pt-PT" dirty="0" err="1">
                <a:ea typeface="+mn-lt"/>
                <a:cs typeface="+mn-lt"/>
              </a:rPr>
              <a:t>APIs</a:t>
            </a:r>
            <a:r>
              <a:rPr lang="pt-PT" dirty="0">
                <a:ea typeface="+mn-lt"/>
                <a:cs typeface="+mn-lt"/>
              </a:rPr>
              <a:t>. O trabalho é desenvolvido na linguagem </a:t>
            </a:r>
            <a:r>
              <a:rPr lang="pt-PT" dirty="0" err="1">
                <a:ea typeface="+mn-lt"/>
                <a:cs typeface="+mn-lt"/>
              </a:rPr>
              <a:t>Python</a:t>
            </a:r>
            <a:r>
              <a:rPr lang="pt-PT" dirty="0">
                <a:ea typeface="+mn-lt"/>
                <a:cs typeface="+mn-lt"/>
              </a:rPr>
              <a:t> e para construir o </a:t>
            </a:r>
            <a:r>
              <a:rPr lang="pt-PT" dirty="0" err="1">
                <a:ea typeface="+mn-lt"/>
                <a:cs typeface="+mn-lt"/>
              </a:rPr>
              <a:t>frontend</a:t>
            </a:r>
            <a:r>
              <a:rPr lang="pt-PT" dirty="0">
                <a:ea typeface="+mn-lt"/>
                <a:cs typeface="+mn-lt"/>
              </a:rPr>
              <a:t> nos usamos </a:t>
            </a:r>
            <a:r>
              <a:rPr lang="pt-PT" dirty="0" err="1">
                <a:ea typeface="+mn-lt"/>
                <a:cs typeface="+mn-lt"/>
              </a:rPr>
              <a:t>ReacJs</a:t>
            </a:r>
            <a:r>
              <a:rPr lang="pt-PT" dirty="0">
                <a:ea typeface="+mn-lt"/>
                <a:cs typeface="+mn-lt"/>
              </a:rPr>
              <a:t>. Este trabalho tem como base o </a:t>
            </a:r>
            <a:r>
              <a:rPr lang="pt-PT" dirty="0" err="1">
                <a:ea typeface="+mn-lt"/>
                <a:cs typeface="+mn-lt"/>
              </a:rPr>
              <a:t>repositorio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git</a:t>
            </a:r>
            <a:r>
              <a:rPr lang="pt-PT" dirty="0">
                <a:ea typeface="+mn-lt"/>
                <a:cs typeface="+mn-lt"/>
              </a:rPr>
              <a:t> fornecido através do </a:t>
            </a:r>
            <a:r>
              <a:rPr lang="pt-PT" dirty="0" err="1">
                <a:ea typeface="+mn-lt"/>
                <a:cs typeface="+mn-lt"/>
              </a:rPr>
              <a:t>bitbucked</a:t>
            </a:r>
            <a:r>
              <a:rPr lang="pt-PT" dirty="0">
                <a:ea typeface="+mn-lt"/>
                <a:cs typeface="+mn-lt"/>
              </a:rPr>
              <a:t>. Desenvolvemos as nossas capacidades na integração de sistemas através da escrita de </a:t>
            </a:r>
            <a:r>
              <a:rPr lang="pt-PT" dirty="0" err="1">
                <a:ea typeface="+mn-lt"/>
                <a:cs typeface="+mn-lt"/>
              </a:rPr>
              <a:t>APIs</a:t>
            </a:r>
            <a:r>
              <a:rPr lang="pt-PT" dirty="0">
                <a:ea typeface="+mn-lt"/>
                <a:cs typeface="+mn-lt"/>
              </a:rPr>
              <a:t> e aperfeiçoamos o nosso conhecimento em </a:t>
            </a:r>
            <a:r>
              <a:rPr lang="pt-PT" dirty="0" err="1">
                <a:ea typeface="+mn-lt"/>
                <a:cs typeface="+mn-lt"/>
              </a:rPr>
              <a:t>Python</a:t>
            </a:r>
            <a:r>
              <a:rPr lang="pt-PT" dirty="0">
                <a:ea typeface="+mn-lt"/>
                <a:cs typeface="+mn-lt"/>
              </a:rPr>
              <a:t> que era uma linguagem que não dominávamos tão bem. Também foi importante para desenvolvermos o nosso conhecimento sobre o software do Docker que nos ajudará bastante em trabalhos futuros.</a:t>
            </a:r>
            <a:endParaRPr lang="en-US" dirty="0"/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481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</a:t>
            </a: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11-</a:t>
            </a:r>
            <a:r>
              <a:rPr lang="en-US" sz="2000" b="1">
                <a:latin typeface="Arial"/>
                <a:cs typeface="Arial"/>
              </a:rPr>
              <a:t>Bibliografia</a:t>
            </a:r>
            <a:r>
              <a:rPr lang="en-US" sz="2000" b="1" dirty="0">
                <a:latin typeface="Arial"/>
                <a:cs typeface="Arial"/>
              </a:rPr>
              <a:t> e </a:t>
            </a:r>
            <a:r>
              <a:rPr lang="en-US" sz="2000" b="1" dirty="0" err="1">
                <a:latin typeface="Arial"/>
                <a:cs typeface="Arial"/>
              </a:rPr>
              <a:t>Referências</a:t>
            </a:r>
            <a:r>
              <a:rPr lang="en-US" sz="2000" b="1" dirty="0">
                <a:latin typeface="Arial"/>
                <a:cs typeface="Arial"/>
              </a:rPr>
              <a:t> Web </a:t>
            </a:r>
            <a:endParaRPr lang="en-US" sz="2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/>
              </a:rPr>
              <a:t>■ </a:t>
            </a:r>
            <a:r>
              <a:rPr lang="en-US" sz="1600" dirty="0">
                <a:solidFill>
                  <a:srgbClr val="000000"/>
                </a:solidFill>
                <a:ea typeface="+mn-lt"/>
                <a:cs typeface="Calibri"/>
              </a:rPr>
              <a:t>Base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código</a:t>
            </a:r>
            <a:r>
              <a:rPr lang="en-US" sz="1600" dirty="0">
                <a:solidFill>
                  <a:srgbClr val="FFC000"/>
                </a:solidFill>
                <a:cs typeface="Arial"/>
              </a:rPr>
              <a:t> </a:t>
            </a:r>
            <a:r>
              <a:rPr lang="en-US" sz="1600" dirty="0">
                <a:cs typeface="Arial"/>
              </a:rPr>
              <a:t>: </a:t>
            </a:r>
            <a:r>
              <a:rPr lang="en-US" sz="1600" dirty="0">
                <a:ea typeface="+mn-lt"/>
                <a:cs typeface="+mn-lt"/>
                <a:hlinkClick r:id="rId3"/>
              </a:rPr>
              <a:t>https://bitbucket.org/luisteofilo/systems-integration/branch/master?dest=tp</a:t>
            </a:r>
            <a:endParaRPr lang="en-US" sz="1600">
              <a:cs typeface="Arial"/>
            </a:endParaRPr>
          </a:p>
          <a:p>
            <a:pPr>
              <a:defRPr/>
            </a:pPr>
            <a:r>
              <a:rPr lang="en-US" sz="1600" dirty="0">
                <a:solidFill>
                  <a:srgbClr val="FFC000"/>
                </a:solidFill>
                <a:ea typeface="+mn-lt"/>
                <a:cs typeface="+mn-lt"/>
              </a:rPr>
              <a:t>■ </a:t>
            </a:r>
            <a:r>
              <a:rPr lang="en-US" sz="1600" dirty="0" err="1">
                <a:ea typeface="+mn-lt"/>
                <a:cs typeface="+mn-lt"/>
              </a:rPr>
              <a:t>ST_MakeEnvelope</a:t>
            </a:r>
            <a:r>
              <a:rPr lang="en-US" sz="1600" dirty="0">
                <a:solidFill>
                  <a:srgbClr val="FFC000"/>
                </a:solidFill>
                <a:ea typeface="+mn-lt"/>
                <a:cs typeface="+mn-lt"/>
              </a:rPr>
              <a:t>  </a:t>
            </a:r>
            <a:r>
              <a:rPr lang="en-US" sz="1600" dirty="0">
                <a:ea typeface="+mn-lt"/>
                <a:cs typeface="+mn-lt"/>
              </a:rPr>
              <a:t>: </a:t>
            </a:r>
            <a:r>
              <a:rPr lang="en-US" sz="1600" dirty="0">
                <a:ea typeface="+mn-lt"/>
                <a:cs typeface="+mn-lt"/>
                <a:hlinkClick r:id="rId4"/>
              </a:rPr>
              <a:t>https://postgis.net/docs/ST_MakeEnvelope.html</a:t>
            </a:r>
            <a:endParaRPr lang="en-US" sz="1600">
              <a:cs typeface="Calibri"/>
            </a:endParaRPr>
          </a:p>
          <a:p>
            <a:pPr>
              <a:defRPr/>
            </a:pPr>
            <a:r>
              <a:rPr lang="en-US" sz="1600" dirty="0">
                <a:solidFill>
                  <a:srgbClr val="FFC000"/>
                </a:solidFill>
                <a:ea typeface="+mn-lt"/>
                <a:cs typeface="+mn-lt"/>
              </a:rPr>
              <a:t>■ </a:t>
            </a:r>
            <a:r>
              <a:rPr lang="en-US" sz="1600" dirty="0">
                <a:ea typeface="+mn-lt"/>
                <a:cs typeface="+mn-lt"/>
              </a:rPr>
              <a:t>Flask</a:t>
            </a:r>
            <a:r>
              <a:rPr lang="en-US" sz="1600" dirty="0">
                <a:solidFill>
                  <a:srgbClr val="000000"/>
                </a:solidFill>
                <a:ea typeface="+mn-lt"/>
                <a:cs typeface="+mn-lt"/>
              </a:rPr>
              <a:t> Cors</a:t>
            </a:r>
            <a:r>
              <a:rPr lang="en-US" sz="1600" dirty="0">
                <a:solidFill>
                  <a:srgbClr val="FFC000"/>
                </a:solidFill>
                <a:ea typeface="+mn-lt"/>
                <a:cs typeface="+mn-lt"/>
              </a:rPr>
              <a:t>  </a:t>
            </a:r>
            <a:r>
              <a:rPr lang="en-US" sz="1600" dirty="0">
                <a:ea typeface="+mn-lt"/>
                <a:cs typeface="+mn-lt"/>
              </a:rPr>
              <a:t>: </a:t>
            </a:r>
            <a:r>
              <a:rPr lang="en-US" sz="1600" dirty="0">
                <a:ea typeface="+mn-lt"/>
                <a:cs typeface="+mn-lt"/>
                <a:hlinkClick r:id="rId5"/>
              </a:rPr>
              <a:t>https://flask-cors.readthedocs.io/en/latest/</a:t>
            </a:r>
            <a:endParaRPr lang="en-US">
              <a:ea typeface="+mn-lt"/>
              <a:cs typeface="+mn-lt"/>
            </a:endParaRPr>
          </a:p>
          <a:p>
            <a:pPr>
              <a:defRPr/>
            </a:pPr>
            <a:r>
              <a:rPr lang="en-US" sz="1600" dirty="0">
                <a:solidFill>
                  <a:srgbClr val="FFC000"/>
                </a:solidFill>
                <a:ea typeface="+mn-lt"/>
                <a:cs typeface="+mn-lt"/>
              </a:rPr>
              <a:t>■ </a:t>
            </a:r>
            <a:r>
              <a:rPr lang="en-US" dirty="0"/>
              <a:t>Psycopg2</a:t>
            </a:r>
            <a:r>
              <a:rPr lang="en-US" sz="1600" dirty="0">
                <a:solidFill>
                  <a:srgbClr val="FFC000"/>
                </a:solidFill>
                <a:ea typeface="+mn-lt"/>
                <a:cs typeface="+mn-lt"/>
              </a:rPr>
              <a:t>  </a:t>
            </a:r>
            <a:r>
              <a:rPr lang="en-US" sz="1600" dirty="0">
                <a:ea typeface="+mn-lt"/>
                <a:cs typeface="+mn-lt"/>
              </a:rPr>
              <a:t>: </a:t>
            </a:r>
            <a:r>
              <a:rPr lang="en-US" sz="1600" dirty="0">
                <a:ea typeface="+mn-lt"/>
                <a:cs typeface="+mn-lt"/>
                <a:hlinkClick r:id="rId6"/>
              </a:rPr>
              <a:t>https://pynative.com/python-postgresql-tutorial/</a:t>
            </a:r>
            <a:endParaRPr lang="en-US">
              <a:ea typeface="+mn-lt"/>
              <a:cs typeface="+mn-lt"/>
            </a:endParaRPr>
          </a:p>
          <a:p>
            <a:pPr>
              <a:defRPr/>
            </a:pPr>
            <a:endParaRPr lang="en-US" sz="1600" dirty="0">
              <a:latin typeface="Calibri"/>
              <a:cs typeface="Calibri"/>
            </a:endParaRPr>
          </a:p>
          <a:p>
            <a:pPr>
              <a:defRPr/>
            </a:pPr>
            <a:endParaRPr lang="en-US" sz="1600" dirty="0">
              <a:latin typeface="Calibri"/>
              <a:cs typeface="Calibri"/>
            </a:endParaRPr>
          </a:p>
          <a:p>
            <a:pPr>
              <a:defRPr/>
            </a:pPr>
            <a:endParaRPr lang="en-US" sz="1600" dirty="0">
              <a:latin typeface="Calibri"/>
              <a:cs typeface="Calibri"/>
            </a:endParaRPr>
          </a:p>
          <a:p>
            <a:pPr>
              <a:defRPr/>
            </a:pPr>
            <a:endParaRPr lang="en-US" sz="1600" dirty="0">
              <a:latin typeface="Calibri"/>
              <a:cs typeface="Calibri"/>
            </a:endParaRPr>
          </a:p>
          <a:p>
            <a:pPr>
              <a:defRPr/>
            </a:pPr>
            <a:endParaRPr lang="en-US" sz="1600" dirty="0">
              <a:latin typeface="Calibri"/>
              <a:cs typeface="Calibri"/>
            </a:endParaRPr>
          </a:p>
          <a:p>
            <a:pPr>
              <a:defRPr/>
            </a:pPr>
            <a:r>
              <a:rPr lang="en-US" sz="1600" dirty="0">
                <a:solidFill>
                  <a:srgbClr val="FFC000"/>
                </a:solidFill>
                <a:ea typeface="+mn-lt"/>
                <a:cs typeface="+mn-lt"/>
              </a:rPr>
              <a:t>■ </a:t>
            </a:r>
            <a:r>
              <a:rPr lang="en-US" sz="1600" dirty="0" err="1">
                <a:ea typeface="+mn-lt"/>
                <a:cs typeface="+mn-lt"/>
              </a:rPr>
              <a:t>Nosso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repositório</a:t>
            </a:r>
            <a:r>
              <a:rPr lang="en-US" sz="1600" dirty="0">
                <a:ea typeface="+mn-lt"/>
                <a:cs typeface="+mn-lt"/>
              </a:rPr>
              <a:t> no </a:t>
            </a:r>
            <a:r>
              <a:rPr lang="en-US" sz="1600" dirty="0" err="1">
                <a:ea typeface="+mn-lt"/>
                <a:cs typeface="+mn-lt"/>
              </a:rPr>
              <a:t>github</a:t>
            </a:r>
            <a:r>
              <a:rPr lang="en-US" sz="1600" dirty="0">
                <a:ea typeface="+mn-lt"/>
                <a:cs typeface="+mn-lt"/>
              </a:rPr>
              <a:t>: https://github.com/gabrielbastianelle1/system-integration</a:t>
            </a:r>
            <a:endParaRPr lang="en-US" dirty="0">
              <a:cs typeface="Calibri"/>
            </a:endParaRPr>
          </a:p>
          <a:p>
            <a:pPr>
              <a:defRPr/>
            </a:pPr>
            <a:endParaRPr lang="en-US" sz="1600" dirty="0">
              <a:latin typeface="Calibri"/>
              <a:cs typeface="Calibri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endParaRPr lang="en-US" sz="1600" dirty="0">
              <a:latin typeface="Calibri"/>
              <a:cs typeface="Calibri"/>
            </a:endParaRPr>
          </a:p>
          <a:p>
            <a:pPr marL="36195" algn="just">
              <a:lnSpc>
                <a:spcPct val="170000"/>
              </a:lnSpc>
              <a:spcBef>
                <a:spcPct val="20000"/>
              </a:spcBef>
              <a:defRPr/>
            </a:pPr>
            <a:endParaRPr lang="en-US" sz="20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51</a:t>
            </a:fld>
            <a:r>
              <a:rPr lang="pt-PT" sz="100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951004CF-EB19-4862-CF83-09DC3B61B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949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1-Importer –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insert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xml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to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db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3932254"/>
            <a:ext cx="8229600" cy="2224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pt-PT" sz="2000">
                <a:latin typeface="Arial"/>
                <a:cs typeface="Arial"/>
              </a:rPr>
              <a:t>O </a:t>
            </a:r>
            <a:r>
              <a:rPr lang="pt-PT" sz="2000" err="1">
                <a:latin typeface="Arial"/>
                <a:cs typeface="Arial"/>
              </a:rPr>
              <a:t>metodo</a:t>
            </a:r>
            <a:r>
              <a:rPr lang="pt-PT" sz="2000">
                <a:latin typeface="Arial"/>
                <a:cs typeface="Arial"/>
              </a:rPr>
              <a:t> de inserção necessita da </a:t>
            </a:r>
            <a:r>
              <a:rPr lang="pt-PT" sz="2000" err="1">
                <a:latin typeface="Arial"/>
                <a:cs typeface="Arial"/>
              </a:rPr>
              <a:t>path</a:t>
            </a:r>
            <a:r>
              <a:rPr lang="pt-PT" sz="2000">
                <a:latin typeface="Arial"/>
                <a:cs typeface="Arial"/>
              </a:rPr>
              <a:t> do </a:t>
            </a:r>
            <a:r>
              <a:rPr lang="pt-PT" sz="2000" err="1">
                <a:latin typeface="Arial"/>
                <a:cs typeface="Arial"/>
              </a:rPr>
              <a:t>xml</a:t>
            </a:r>
            <a:r>
              <a:rPr lang="pt-PT" sz="2000">
                <a:latin typeface="Arial"/>
                <a:cs typeface="Arial"/>
              </a:rPr>
              <a:t> e do ficheiro </a:t>
            </a:r>
            <a:r>
              <a:rPr lang="pt-PT" sz="2000" err="1">
                <a:latin typeface="Arial"/>
                <a:cs typeface="Arial"/>
              </a:rPr>
              <a:t>xml</a:t>
            </a:r>
            <a:r>
              <a:rPr lang="pt-PT" sz="2000">
                <a:latin typeface="Arial"/>
                <a:cs typeface="Arial"/>
              </a:rPr>
              <a:t>, então a função recebe a </a:t>
            </a:r>
            <a:r>
              <a:rPr lang="pt-PT" sz="2000" err="1">
                <a:latin typeface="Arial"/>
                <a:cs typeface="Arial"/>
              </a:rPr>
              <a:t>path</a:t>
            </a:r>
            <a:r>
              <a:rPr lang="pt-PT" sz="2000">
                <a:latin typeface="Arial"/>
                <a:cs typeface="Arial"/>
              </a:rPr>
              <a:t> como </a:t>
            </a:r>
            <a:r>
              <a:rPr lang="pt-PT" sz="2000" err="1">
                <a:latin typeface="Arial"/>
                <a:cs typeface="Arial"/>
              </a:rPr>
              <a:t>paremtro</a:t>
            </a:r>
            <a:r>
              <a:rPr lang="pt-PT" sz="2000">
                <a:latin typeface="Arial"/>
                <a:cs typeface="Arial"/>
              </a:rPr>
              <a:t>, abre o ficheiro </a:t>
            </a:r>
            <a:r>
              <a:rPr lang="pt-PT" sz="2000" err="1">
                <a:latin typeface="Arial"/>
                <a:cs typeface="Arial"/>
              </a:rPr>
              <a:t>xml</a:t>
            </a:r>
            <a:r>
              <a:rPr lang="pt-PT" sz="2000">
                <a:latin typeface="Arial"/>
                <a:cs typeface="Arial"/>
              </a:rPr>
              <a:t> para leitura e chama o </a:t>
            </a:r>
            <a:r>
              <a:rPr lang="pt-PT" sz="2000" err="1">
                <a:latin typeface="Arial"/>
                <a:cs typeface="Arial"/>
              </a:rPr>
              <a:t>metodo</a:t>
            </a:r>
            <a:r>
              <a:rPr lang="pt-PT" sz="2000">
                <a:latin typeface="Arial"/>
                <a:cs typeface="Arial"/>
              </a:rPr>
              <a:t> para fazer a </a:t>
            </a:r>
            <a:r>
              <a:rPr lang="pt-PT" sz="2000" err="1">
                <a:latin typeface="Arial"/>
                <a:cs typeface="Arial"/>
              </a:rPr>
              <a:t>query</a:t>
            </a:r>
            <a:r>
              <a:rPr lang="pt-PT" sz="2000">
                <a:latin typeface="Arial"/>
                <a:cs typeface="Arial"/>
              </a:rPr>
              <a:t>.</a:t>
            </a: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10" descr="Text&#10;&#10;Description automatically generated">
            <a:extLst>
              <a:ext uri="{FF2B5EF4-FFF2-40B4-BE49-F238E27FC236}">
                <a16:creationId xmlns:a16="http://schemas.microsoft.com/office/drawing/2014/main" id="{7225C684-77C1-AA6D-768C-2C5AE5034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046" y="1576163"/>
            <a:ext cx="2743200" cy="164827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280C67A-0590-305C-7323-A2920F3E1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238" y="1548983"/>
            <a:ext cx="4615961" cy="5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02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1-Importer –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3932254"/>
            <a:ext cx="8229600" cy="2224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/>
              <a:cs typeface="Arial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7" descr="Table&#10;&#10;Description automatically generated">
            <a:extLst>
              <a:ext uri="{FF2B5EF4-FFF2-40B4-BE49-F238E27FC236}">
                <a16:creationId xmlns:a16="http://schemas.microsoft.com/office/drawing/2014/main" id="{78612BF8-F3EE-4F9A-8787-0EA47E280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15" y="1452799"/>
            <a:ext cx="7622930" cy="1314708"/>
          </a:xfrm>
          <a:prstGeom prst="rect">
            <a:avLst/>
          </a:prstGeom>
        </p:spPr>
      </p:pic>
      <p:pic>
        <p:nvPicPr>
          <p:cNvPr id="8" name="Picture 9" descr="Table&#10;&#10;Description automatically generated">
            <a:extLst>
              <a:ext uri="{FF2B5EF4-FFF2-40B4-BE49-F238E27FC236}">
                <a16:creationId xmlns:a16="http://schemas.microsoft.com/office/drawing/2014/main" id="{526D68D9-7E7A-B49D-162A-91E3CBC08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915" y="2956284"/>
            <a:ext cx="7666892" cy="13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2-Migrator - 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check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 for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any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changes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on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the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table</a:t>
            </a:r>
            <a:endParaRPr lang="pt-PT" sz="2000" b="1" dirty="0" err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  <a:p>
            <a:pPr>
              <a:spcBef>
                <a:spcPct val="50000"/>
              </a:spcBef>
              <a:defRPr/>
            </a:pP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4459793"/>
            <a:ext cx="8229600" cy="16971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No </a:t>
            </a:r>
            <a:r>
              <a:rPr lang="pt-PT" err="1">
                <a:latin typeface="Arial"/>
                <a:cs typeface="Arial"/>
              </a:rPr>
              <a:t>migrator</a:t>
            </a:r>
            <a:r>
              <a:rPr lang="pt-PT">
                <a:latin typeface="Arial"/>
                <a:cs typeface="Arial"/>
              </a:rPr>
              <a:t> começamos por fazer uma </a:t>
            </a:r>
            <a:r>
              <a:rPr lang="pt-PT" err="1">
                <a:latin typeface="Arial"/>
                <a:cs typeface="Arial"/>
              </a:rPr>
              <a:t>query</a:t>
            </a:r>
            <a:r>
              <a:rPr lang="pt-PT">
                <a:latin typeface="Arial"/>
                <a:cs typeface="Arial"/>
              </a:rPr>
              <a:t> para verificar se houve mudanças dentro da tabela imported_document. O primeiro </a:t>
            </a:r>
            <a:r>
              <a:rPr lang="pt-PT" err="1">
                <a:latin typeface="Arial"/>
                <a:cs typeface="Arial"/>
              </a:rPr>
              <a:t>if</a:t>
            </a:r>
            <a:r>
              <a:rPr lang="pt-PT">
                <a:latin typeface="Arial"/>
                <a:cs typeface="Arial"/>
              </a:rPr>
              <a:t> é apenas para inserir todos os </a:t>
            </a:r>
            <a:r>
              <a:rPr lang="pt-PT" err="1">
                <a:latin typeface="Arial"/>
                <a:cs typeface="Arial"/>
              </a:rPr>
              <a:t>xml</a:t>
            </a:r>
            <a:r>
              <a:rPr lang="pt-PT">
                <a:latin typeface="Arial"/>
                <a:cs typeface="Arial"/>
              </a:rPr>
              <a:t> a primeira vez que o </a:t>
            </a:r>
            <a:r>
              <a:rPr lang="pt-PT" err="1">
                <a:latin typeface="Arial"/>
                <a:cs typeface="Arial"/>
              </a:rPr>
              <a:t>migrator</a:t>
            </a:r>
            <a:r>
              <a:rPr lang="pt-PT">
                <a:latin typeface="Arial"/>
                <a:cs typeface="Arial"/>
              </a:rPr>
              <a:t> for executado, depois cada ciclo do </a:t>
            </a:r>
            <a:r>
              <a:rPr lang="pt-PT" err="1">
                <a:latin typeface="Arial"/>
                <a:cs typeface="Arial"/>
              </a:rPr>
              <a:t>While</a:t>
            </a:r>
            <a:r>
              <a:rPr lang="pt-PT">
                <a:latin typeface="Arial"/>
                <a:cs typeface="Arial"/>
              </a:rPr>
              <a:t>, o segundo </a:t>
            </a:r>
            <a:r>
              <a:rPr lang="pt-PT" err="1">
                <a:latin typeface="Arial"/>
                <a:cs typeface="Arial"/>
              </a:rPr>
              <a:t>if</a:t>
            </a:r>
            <a:r>
              <a:rPr lang="pt-PT">
                <a:latin typeface="Arial"/>
                <a:cs typeface="Arial"/>
              </a:rPr>
              <a:t> verifica se o resultado da </a:t>
            </a:r>
            <a:r>
              <a:rPr lang="pt-PT" err="1">
                <a:latin typeface="Arial"/>
                <a:cs typeface="Arial"/>
              </a:rPr>
              <a:t>query</a:t>
            </a:r>
            <a:r>
              <a:rPr lang="pt-PT">
                <a:latin typeface="Arial"/>
                <a:cs typeface="Arial"/>
              </a:rPr>
              <a:t> é a mesma que a lista de </a:t>
            </a:r>
            <a:r>
              <a:rPr lang="pt-PT" err="1">
                <a:latin typeface="Arial"/>
                <a:cs typeface="Arial"/>
              </a:rPr>
              <a:t>imported_documents</a:t>
            </a:r>
            <a:r>
              <a:rPr lang="pt-PT">
                <a:latin typeface="Arial"/>
                <a:cs typeface="Arial"/>
              </a:rPr>
              <a:t>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566587-FE7C-DE5E-E131-6C9DD9928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840" y="1646726"/>
            <a:ext cx="2657475" cy="1190625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2EBCC0D1-4ED4-D6B2-3A27-D8F812E1A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4361" y="1647074"/>
            <a:ext cx="5706207" cy="22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0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 2-Migrator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INTEGRAÇÃO DE SISTEMAS – TRABALHO PRÁTICO N.º 2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		       -  Filmes</a:t>
            </a:r>
            <a:endParaRPr lang="pt-PT" sz="12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641420" y="4451420"/>
            <a:ext cx="8229600" cy="164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latin typeface="Arial"/>
                <a:cs typeface="Arial"/>
              </a:rPr>
              <a:t>Em seguida fizemos 1 </a:t>
            </a:r>
            <a:r>
              <a:rPr lang="pt-PT" err="1">
                <a:latin typeface="Arial"/>
                <a:cs typeface="Arial"/>
              </a:rPr>
              <a:t>query</a:t>
            </a:r>
            <a:r>
              <a:rPr lang="pt-PT">
                <a:latin typeface="Arial"/>
                <a:cs typeface="Arial"/>
              </a:rPr>
              <a:t> pra obter as informações que queríamos sobre as cidades e sobre os filmes. Depois retiramos as cidades repetidas uma vez que cada filme tinha uma cidade atribuída.</a:t>
            </a:r>
            <a:endParaRPr lang="pt-PT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spcBef>
                <a:spcPct val="20000"/>
              </a:spcBef>
              <a:buFont typeface="Arial" pitchFamily="34" charset="0"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R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PT" sz="1100" cap="all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GRADUAÇÃO EM ENGENHARIA INFORMÁTICA</a:t>
            </a:r>
            <a:endParaRPr lang="pt-PT" sz="1100" cap="all">
              <a:highlight>
                <a:srgbClr val="FFFF00"/>
              </a:highlight>
              <a:ea typeface="+mn-lt"/>
              <a:cs typeface="+mn-lt"/>
            </a:endParaRPr>
          </a:p>
          <a:p>
            <a:pPr algn="r"/>
            <a:endParaRPr lang="pt-PT" sz="1100" b="1" cap="all">
              <a:highlight>
                <a:srgbClr val="FFFF00"/>
              </a:highlight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>
                <a:latin typeface="Arial"/>
                <a:ea typeface="Arial" charset="0"/>
                <a:cs typeface="Arial"/>
              </a:rPr>
              <a:t>Vasco Cardoso, Gabriel </a:t>
            </a:r>
            <a:r>
              <a:rPr lang="pt-PT" sz="900" err="1">
                <a:latin typeface="Arial"/>
                <a:ea typeface="Arial" charset="0"/>
                <a:cs typeface="Arial"/>
              </a:rPr>
              <a:t>Bastianelle</a:t>
            </a:r>
            <a:r>
              <a:rPr lang="pt-PT" sz="900">
                <a:latin typeface="Arial"/>
                <a:ea typeface="Arial" charset="0"/>
                <a:cs typeface="Arial"/>
              </a:rPr>
              <a:t>, Diogo Rosas | </a:t>
            </a:r>
            <a:r>
              <a:rPr lang="pt-PT" sz="900" b="1">
                <a:solidFill>
                  <a:srgbClr val="C00000"/>
                </a:solidFill>
                <a:latin typeface="Arial"/>
                <a:ea typeface="Arial" charset="0"/>
                <a:cs typeface="Arial"/>
              </a:rPr>
              <a:t>Unidade Curricular: INTEGRAÇÃO DE SISTEMAS </a:t>
            </a:r>
            <a:r>
              <a:rPr lang="pt-PT" sz="900">
                <a:latin typeface="Arial"/>
                <a:ea typeface="Arial" charset="0"/>
                <a:cs typeface="Arial"/>
              </a:rPr>
              <a:t>– Ano Letivo 2022/2023 – </a:t>
            </a:r>
            <a:r>
              <a:rPr lang="pt-PT" sz="900" b="1">
                <a:latin typeface="Arial"/>
                <a:ea typeface="Arial" charset="0"/>
                <a:cs typeface="Arial"/>
              </a:rPr>
              <a:t>Trabalho Prático 2</a:t>
            </a:r>
            <a:endParaRPr lang="pt-PT" sz="900">
              <a:ea typeface="+mn-lt"/>
              <a:cs typeface="+mn-lt"/>
            </a:endParaRPr>
          </a:p>
          <a:p>
            <a:pPr algn="l"/>
            <a:endParaRPr lang="pt-PT" sz="900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886D12CE-7194-6D5B-543B-8FCA8B99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620" y="1117928"/>
            <a:ext cx="5305529" cy="2386384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404C3480-3175-07AE-B322-2229302BB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4005" y="3572280"/>
            <a:ext cx="3639177" cy="8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709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52</Slides>
  <Notes>50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Tema do Office</vt:lpstr>
      <vt:lpstr>INTEGRAÇÃO DE SISTEMAS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revision>155</cp:revision>
  <cp:lastPrinted>2020-09-27T18:04:57Z</cp:lastPrinted>
  <dcterms:created xsi:type="dcterms:W3CDTF">2011-05-31T09:21:51Z</dcterms:created>
  <dcterms:modified xsi:type="dcterms:W3CDTF">2023-01-18T02:32:27Z</dcterms:modified>
</cp:coreProperties>
</file>